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handoutMasterIdLst>
    <p:handoutMasterId r:id="rId65"/>
  </p:handoutMasterIdLst>
  <p:sldIdLst>
    <p:sldId id="258" r:id="rId2"/>
    <p:sldId id="287" r:id="rId3"/>
    <p:sldId id="288" r:id="rId4"/>
    <p:sldId id="329" r:id="rId5"/>
    <p:sldId id="298" r:id="rId6"/>
    <p:sldId id="346" r:id="rId7"/>
    <p:sldId id="289" r:id="rId8"/>
    <p:sldId id="302" r:id="rId9"/>
    <p:sldId id="320" r:id="rId10"/>
    <p:sldId id="355" r:id="rId11"/>
    <p:sldId id="343" r:id="rId12"/>
    <p:sldId id="321" r:id="rId13"/>
    <p:sldId id="299" r:id="rId14"/>
    <p:sldId id="292" r:id="rId15"/>
    <p:sldId id="348" r:id="rId16"/>
    <p:sldId id="295" r:id="rId17"/>
    <p:sldId id="294" r:id="rId18"/>
    <p:sldId id="296" r:id="rId19"/>
    <p:sldId id="357" r:id="rId20"/>
    <p:sldId id="297" r:id="rId21"/>
    <p:sldId id="293" r:id="rId22"/>
    <p:sldId id="304" r:id="rId23"/>
    <p:sldId id="303" r:id="rId24"/>
    <p:sldId id="322" r:id="rId25"/>
    <p:sldId id="305" r:id="rId26"/>
    <p:sldId id="281" r:id="rId27"/>
    <p:sldId id="306" r:id="rId28"/>
    <p:sldId id="307" r:id="rId29"/>
    <p:sldId id="308" r:id="rId30"/>
    <p:sldId id="309" r:id="rId31"/>
    <p:sldId id="310" r:id="rId32"/>
    <p:sldId id="311" r:id="rId33"/>
    <p:sldId id="312" r:id="rId34"/>
    <p:sldId id="313" r:id="rId35"/>
    <p:sldId id="314" r:id="rId36"/>
    <p:sldId id="315" r:id="rId37"/>
    <p:sldId id="316" r:id="rId38"/>
    <p:sldId id="323" r:id="rId39"/>
    <p:sldId id="324" r:id="rId40"/>
    <p:sldId id="325" r:id="rId41"/>
    <p:sldId id="326" r:id="rId42"/>
    <p:sldId id="327" r:id="rId43"/>
    <p:sldId id="328" r:id="rId44"/>
    <p:sldId id="318" r:id="rId45"/>
    <p:sldId id="317" r:id="rId46"/>
    <p:sldId id="319" r:id="rId47"/>
    <p:sldId id="332" r:id="rId48"/>
    <p:sldId id="333" r:id="rId49"/>
    <p:sldId id="358" r:id="rId50"/>
    <p:sldId id="335" r:id="rId51"/>
    <p:sldId id="349" r:id="rId52"/>
    <p:sldId id="351" r:id="rId53"/>
    <p:sldId id="336" r:id="rId54"/>
    <p:sldId id="350" r:id="rId55"/>
    <p:sldId id="352" r:id="rId56"/>
    <p:sldId id="356" r:id="rId57"/>
    <p:sldId id="337" r:id="rId58"/>
    <p:sldId id="353" r:id="rId59"/>
    <p:sldId id="354" r:id="rId60"/>
    <p:sldId id="344" r:id="rId61"/>
    <p:sldId id="345" r:id="rId62"/>
    <p:sldId id="340" r:id="rId6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0000"/>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21" autoAdjust="0"/>
    <p:restoredTop sz="94307" autoAdjust="0"/>
  </p:normalViewPr>
  <p:slideViewPr>
    <p:cSldViewPr snapToGrid="0">
      <p:cViewPr varScale="1">
        <p:scale>
          <a:sx n="82" d="100"/>
          <a:sy n="82" d="100"/>
        </p:scale>
        <p:origin x="1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wikipages_excel.csv"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wikipages_excel.csv"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Taux de complétude</a:t>
            </a:r>
            <a:r>
              <a:rPr lang="fr-FR" baseline="0" dirty="0">
                <a:latin typeface="Calisto MT" panose="02040603050505030304" pitchFamily="18" charset="0"/>
              </a:rPr>
              <a:t> des répertoires d'autorités et de la base de données Wikipédia au sein du sous-corpus </a:t>
            </a:r>
            <a:r>
              <a:rPr lang="fr-FR" baseline="0" dirty="0" err="1">
                <a:latin typeface="Calisto MT" panose="02040603050505030304" pitchFamily="18" charset="0"/>
              </a:rPr>
              <a:t>Haiti</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Identifiants!$A$3:$A$6</c:f>
              <c:strCache>
                <c:ptCount val="4"/>
                <c:pt idx="0">
                  <c:v>nDBPEDIA</c:v>
                </c:pt>
                <c:pt idx="1">
                  <c:v>nVIAF</c:v>
                </c:pt>
                <c:pt idx="2">
                  <c:v>nBNF</c:v>
                </c:pt>
                <c:pt idx="3">
                  <c:v>NA</c:v>
                </c:pt>
              </c:strCache>
            </c:strRef>
          </c:cat>
          <c:val>
            <c:numRef>
              <c:f>Identifiants!$B$3:$B$6</c:f>
              <c:numCache>
                <c:formatCode>General</c:formatCode>
                <c:ptCount val="4"/>
                <c:pt idx="0">
                  <c:v>16</c:v>
                </c:pt>
                <c:pt idx="1">
                  <c:v>23</c:v>
                </c:pt>
                <c:pt idx="2">
                  <c:v>26</c:v>
                </c:pt>
                <c:pt idx="3">
                  <c:v>35</c:v>
                </c:pt>
              </c:numCache>
            </c:numRef>
          </c:val>
          <c:extLst>
            <c:ext xmlns:c16="http://schemas.microsoft.com/office/drawing/2014/chart" uri="{C3380CC4-5D6E-409C-BE32-E72D297353CC}">
              <c16:uniqueId val="{00000000-BBBC-4913-9CCA-7789049E14E1}"/>
            </c:ext>
          </c:extLst>
        </c:ser>
        <c:dLbls>
          <c:showLegendKey val="0"/>
          <c:showVal val="0"/>
          <c:showCatName val="0"/>
          <c:showSerName val="0"/>
          <c:showPercent val="0"/>
          <c:showBubbleSize val="0"/>
        </c:dLbls>
        <c:gapWidth val="219"/>
        <c:overlap val="-27"/>
        <c:axId val="1393259584"/>
        <c:axId val="1393260416"/>
      </c:barChart>
      <c:catAx>
        <c:axId val="13932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baseline="0">
                    <a:latin typeface="Calisto MT" panose="02040603050505030304" pitchFamily="18" charset="0"/>
                  </a:rPr>
                  <a:t>Entités auteurs disposant d'un identifiant</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60416"/>
        <c:crosses val="autoZero"/>
        <c:auto val="1"/>
        <c:lblAlgn val="ctr"/>
        <c:lblOffset val="100"/>
        <c:noMultiLvlLbl val="0"/>
      </c:catAx>
      <c:valAx>
        <c:axId val="1393260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Nombre</a:t>
            </a:r>
            <a:r>
              <a:rPr lang="fr-FR" baseline="0" dirty="0">
                <a:latin typeface="Calisto MT" panose="02040603050505030304" pitchFamily="18" charset="0"/>
              </a:rPr>
              <a:t> d'identifiants possédés par une entité auteur</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Identifiants!$A$9:$A$12</c:f>
              <c:numCache>
                <c:formatCode>General</c:formatCode>
                <c:ptCount val="4"/>
                <c:pt idx="0">
                  <c:v>3</c:v>
                </c:pt>
                <c:pt idx="1">
                  <c:v>2</c:v>
                </c:pt>
                <c:pt idx="2">
                  <c:v>1</c:v>
                </c:pt>
                <c:pt idx="3">
                  <c:v>0</c:v>
                </c:pt>
              </c:numCache>
            </c:numRef>
          </c:cat>
          <c:val>
            <c:numRef>
              <c:f>Identifiants!$C$9:$C$12</c:f>
              <c:numCache>
                <c:formatCode>0</c:formatCode>
                <c:ptCount val="4"/>
                <c:pt idx="0">
                  <c:v>15.909090909090908</c:v>
                </c:pt>
                <c:pt idx="1">
                  <c:v>6.8181818181818175</c:v>
                </c:pt>
                <c:pt idx="2">
                  <c:v>3.1818181818181817</c:v>
                </c:pt>
                <c:pt idx="3">
                  <c:v>74.090909090909093</c:v>
                </c:pt>
              </c:numCache>
            </c:numRef>
          </c:val>
          <c:extLst>
            <c:ext xmlns:c16="http://schemas.microsoft.com/office/drawing/2014/chart" uri="{C3380CC4-5D6E-409C-BE32-E72D297353CC}">
              <c16:uniqueId val="{00000000-E7F9-41DC-89E0-E2BB809147C0}"/>
            </c:ext>
          </c:extLst>
        </c:ser>
        <c:dLbls>
          <c:dLblPos val="outEnd"/>
          <c:showLegendKey val="0"/>
          <c:showVal val="1"/>
          <c:showCatName val="0"/>
          <c:showSerName val="0"/>
          <c:showPercent val="0"/>
          <c:showBubbleSize val="0"/>
        </c:dLbls>
        <c:gapWidth val="219"/>
        <c:overlap val="-27"/>
        <c:axId val="1389888064"/>
        <c:axId val="1389890560"/>
      </c:barChart>
      <c:catAx>
        <c:axId val="13898880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Nombre d'identifiants possédés par une</a:t>
                </a:r>
                <a:r>
                  <a:rPr lang="fr-FR" baseline="0">
                    <a:latin typeface="Calisto MT" panose="02040603050505030304" pitchFamily="18" charset="0"/>
                  </a:rPr>
                  <a:t> entité auteur</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90560"/>
        <c:crosses val="autoZero"/>
        <c:auto val="1"/>
        <c:lblAlgn val="ctr"/>
        <c:lblOffset val="100"/>
        <c:noMultiLvlLbl val="0"/>
      </c:catAx>
      <c:valAx>
        <c:axId val="1389890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b="0" i="0" baseline="0">
                <a:effectLst/>
              </a:rPr>
              <a:t>Nombre d'identifiants possédés par une entité auteur </a:t>
            </a:r>
            <a:endParaRPr lang="fr-FR">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fr-FR" sz="1100" b="0" i="0" baseline="0">
                    <a:effectLst/>
                  </a:rPr>
                  <a:t>En %</a:t>
                </a:r>
                <a:endParaRPr lang="fr-FR" sz="1100">
                  <a:effectLst/>
                </a:endParaRP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Taux de complétude des</a:t>
            </a:r>
            <a:r>
              <a:rPr lang="fr-FR" baseline="0"/>
              <a:t> références d'autorités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a:t>Langue de traduction</a:t>
            </a:r>
            <a:r>
              <a:rPr lang="fr-FR" baseline="0"/>
              <a:t> des ouvrages des entités auteurs présents sur </a:t>
            </a:r>
            <a:r>
              <a:rPr lang="fr-FR" i="1" baseline="0"/>
              <a:t>île-en-île</a:t>
            </a:r>
            <a:endParaRPr lang="fr-FR" i="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Nombre d'articles par langue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cat>
            <c:strRef>
              <c:f>wikipages_excel!$R$4:$T$4</c:f>
              <c:strCache>
                <c:ptCount val="3"/>
                <c:pt idx="0">
                  <c:v>EN</c:v>
                </c:pt>
                <c:pt idx="1">
                  <c:v>FR</c:v>
                </c:pt>
                <c:pt idx="2">
                  <c:v>HT</c:v>
                </c:pt>
              </c:strCache>
            </c:strRef>
          </c:cat>
          <c:val>
            <c:numRef>
              <c:f>wikipages_excel!$R$5:$T$5</c:f>
              <c:numCache>
                <c:formatCode>General</c:formatCode>
                <c:ptCount val="3"/>
                <c:pt idx="0">
                  <c:v>83</c:v>
                </c:pt>
                <c:pt idx="1">
                  <c:v>97</c:v>
                </c:pt>
                <c:pt idx="2">
                  <c:v>147</c:v>
                </c:pt>
              </c:numCache>
            </c:numRef>
          </c:val>
          <c:extLst>
            <c:ext xmlns:c16="http://schemas.microsoft.com/office/drawing/2014/chart" uri="{C3380CC4-5D6E-409C-BE32-E72D297353CC}">
              <c16:uniqueId val="{00000000-F85E-4F4F-A373-3D5EDC870BE6}"/>
            </c:ext>
          </c:extLst>
        </c:ser>
        <c:dLbls>
          <c:showLegendKey val="0"/>
          <c:showVal val="0"/>
          <c:showCatName val="0"/>
          <c:showSerName val="0"/>
          <c:showPercent val="0"/>
          <c:showBubbleSize val="0"/>
        </c:dLbls>
        <c:gapWidth val="219"/>
        <c:overlap val="-27"/>
        <c:axId val="783889440"/>
        <c:axId val="777960704"/>
      </c:barChart>
      <c:catAx>
        <c:axId val="78388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77960704"/>
        <c:crosses val="autoZero"/>
        <c:auto val="1"/>
        <c:lblAlgn val="ctr"/>
        <c:lblOffset val="100"/>
        <c:noMultiLvlLbl val="0"/>
      </c:catAx>
      <c:valAx>
        <c:axId val="777960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3889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wikipages_excel!$O$4</c:f>
              <c:strCache>
                <c:ptCount val="1"/>
                <c:pt idx="0">
                  <c:v>Taille moyenne des articles</c:v>
                </c:pt>
              </c:strCache>
            </c:strRef>
          </c:tx>
          <c:spPr>
            <a:solidFill>
              <a:schemeClr val="accent1"/>
            </a:solidFill>
            <a:ln>
              <a:noFill/>
            </a:ln>
            <a:effectLst/>
          </c:spPr>
          <c:invertIfNegative val="0"/>
          <c:cat>
            <c:strRef>
              <c:f>wikipages_excel!$N$5:$N$7</c:f>
              <c:strCache>
                <c:ptCount val="3"/>
                <c:pt idx="0">
                  <c:v>HT</c:v>
                </c:pt>
                <c:pt idx="1">
                  <c:v>EN</c:v>
                </c:pt>
                <c:pt idx="2">
                  <c:v>FR</c:v>
                </c:pt>
              </c:strCache>
            </c:strRef>
          </c:cat>
          <c:val>
            <c:numRef>
              <c:f>wikipages_excel!$O$5:$O$7</c:f>
              <c:numCache>
                <c:formatCode>General</c:formatCode>
                <c:ptCount val="3"/>
                <c:pt idx="0">
                  <c:v>2614.7800000000002</c:v>
                </c:pt>
                <c:pt idx="1">
                  <c:v>4944.43</c:v>
                </c:pt>
                <c:pt idx="2">
                  <c:v>8203.9699999999993</c:v>
                </c:pt>
              </c:numCache>
            </c:numRef>
          </c:val>
          <c:extLst>
            <c:ext xmlns:c16="http://schemas.microsoft.com/office/drawing/2014/chart" uri="{C3380CC4-5D6E-409C-BE32-E72D297353CC}">
              <c16:uniqueId val="{00000000-49DC-4841-8975-A56239920CED}"/>
            </c:ext>
          </c:extLst>
        </c:ser>
        <c:dLbls>
          <c:showLegendKey val="0"/>
          <c:showVal val="0"/>
          <c:showCatName val="0"/>
          <c:showSerName val="0"/>
          <c:showPercent val="0"/>
          <c:showBubbleSize val="0"/>
        </c:dLbls>
        <c:gapWidth val="219"/>
        <c:overlap val="-27"/>
        <c:axId val="786922736"/>
        <c:axId val="783937072"/>
      </c:barChart>
      <c:catAx>
        <c:axId val="78692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3937072"/>
        <c:crosses val="autoZero"/>
        <c:auto val="1"/>
        <c:lblAlgn val="ctr"/>
        <c:lblOffset val="100"/>
        <c:noMultiLvlLbl val="0"/>
      </c:catAx>
      <c:valAx>
        <c:axId val="783937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6922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title pos="t" align="ctr" overlay="0">
      <cx:tx>
        <cx:txData>
          <cx:v>Pyramide des ages des auteurs du corpus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Pyramide des ages des auteurs du corpus</a:t>
          </a:r>
        </a:p>
      </cx:txPr>
    </cx:title>
    <cx:plotArea>
      <cx:plotAreaRegion>
        <cx:series layoutId="funnel" uniqueId="{4B5880B2-5563-4A26-B43B-FA57467B6545}">
          <cx:tx>
            <cx:txData>
              <cx:f>Sheet2!$J$3</cx:f>
              <cx:v>Nb</cx:v>
            </cx:txData>
          </cx:tx>
          <cx:dataLabels>
            <cx:visibility seriesName="0" categoryName="0" value="1"/>
          </cx:dataLabels>
          <cx:dataId val="0"/>
        </cx:series>
      </cx:plotAreaRegion>
      <cx:axis id="0">
        <cx:catScaling gapWidth="0.0599999987"/>
        <cx:tickLabels/>
      </cx:axis>
    </cx:plotArea>
  </cx:chart>
</cx: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30/01/2021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30/01/2021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jpe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jpe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microsoft.com/office/2014/relationships/chartEx" Target="../charts/chartEx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425922" y="2277929"/>
            <a:ext cx="8459235" cy="2076933"/>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2" y="802105"/>
            <a:ext cx="8951495" cy="769441"/>
          </a:xfrm>
          <a:prstGeom prst="rect">
            <a:avLst/>
          </a:prstGeom>
        </p:spPr>
        <p:txBody>
          <a:bodyPr wrap="square">
            <a:spAutoFit/>
          </a:bodyPr>
          <a:lstStyle/>
          <a:p>
            <a:pPr algn="ctr"/>
            <a:r>
              <a:rPr lang="fr-FR" sz="4400" b="1" dirty="0">
                <a:latin typeface="+mj-lt"/>
              </a:rPr>
              <a:t>Fabriques des littératures des Suds</a:t>
            </a:r>
          </a:p>
        </p:txBody>
      </p:sp>
      <p:sp>
        <p:nvSpPr>
          <p:cNvPr id="21" name="Rectangle 20">
            <a:extLst>
              <a:ext uri="{FF2B5EF4-FFF2-40B4-BE49-F238E27FC236}">
                <a16:creationId xmlns:a16="http://schemas.microsoft.com/office/drawing/2014/main" id="{EAFB0EE3-3A71-4283-B0DF-33ADF1CCF664}"/>
              </a:ext>
            </a:extLst>
          </p:cNvPr>
          <p:cNvSpPr/>
          <p:nvPr/>
        </p:nvSpPr>
        <p:spPr>
          <a:xfrm>
            <a:off x="3284565" y="5132595"/>
            <a:ext cx="1528287" cy="1483754"/>
          </a:xfrm>
          <a:prstGeom prst="rect">
            <a:avLst/>
          </a:prstGeom>
          <a:solidFill>
            <a:srgbClr val="44546A">
              <a:alpha val="52157"/>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latin typeface="Corbel" panose="020B0503020204020204" pitchFamily="34" charset="0"/>
              </a:rPr>
              <a:t>Master 2 Humanités </a:t>
            </a:r>
          </a:p>
          <a:p>
            <a:pPr algn="ctr"/>
            <a:r>
              <a:rPr lang="fr-FR" dirty="0">
                <a:latin typeface="Corbel" panose="020B0503020204020204" pitchFamily="34" charset="0"/>
              </a:rPr>
              <a:t>Numériques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29401" y="2251488"/>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lstStyle/>
          <a:p>
            <a:r>
              <a:rPr lang="fr-FR" dirty="0"/>
              <a:t>Sources d’enrichissement « auteurs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7" name="TextBox 16">
            <a:extLst>
              <a:ext uri="{FF2B5EF4-FFF2-40B4-BE49-F238E27FC236}">
                <a16:creationId xmlns:a16="http://schemas.microsoft.com/office/drawing/2014/main" id="{5B062532-181F-4A5D-AF68-8F763DF98FAE}"/>
              </a:ext>
            </a:extLst>
          </p:cNvPr>
          <p:cNvSpPr txBox="1"/>
          <p:nvPr/>
        </p:nvSpPr>
        <p:spPr>
          <a:xfrm>
            <a:off x="353881" y="1161711"/>
            <a:ext cx="3538149" cy="646331"/>
          </a:xfrm>
          <a:prstGeom prst="rect">
            <a:avLst/>
          </a:prstGeom>
          <a:noFill/>
        </p:spPr>
        <p:txBody>
          <a:bodyPr wrap="none" rtlCol="0">
            <a:spAutoFit/>
          </a:bodyPr>
          <a:lstStyle/>
          <a:p>
            <a:pPr algn="ctr"/>
            <a:r>
              <a:rPr lang="fr-FR" dirty="0" err="1"/>
              <a:t>Scrapping</a:t>
            </a:r>
            <a:r>
              <a:rPr lang="fr-FR" dirty="0"/>
              <a:t> de sites de « référence »:</a:t>
            </a:r>
          </a:p>
          <a:p>
            <a:pPr algn="ctr"/>
            <a:r>
              <a:rPr lang="fr-FR" dirty="0"/>
              <a:t>Ile-en-ile.org, SPLA.org</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3"/>
          <a:stretch>
            <a:fillRect/>
          </a:stretch>
        </p:blipFill>
        <p:spPr>
          <a:xfrm>
            <a:off x="914659" y="2370492"/>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4"/>
          <a:stretch>
            <a:fillRect/>
          </a:stretch>
        </p:blipFill>
        <p:spPr>
          <a:xfrm>
            <a:off x="1128284" y="2647604"/>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216327" y="1280717"/>
            <a:ext cx="2435282"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250" y="2447295"/>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581583" y="195455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2971" y="2996393"/>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74" y="2833914"/>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8"/>
          <a:stretch>
            <a:fillRect/>
          </a:stretch>
        </p:blipFill>
        <p:spPr>
          <a:xfrm>
            <a:off x="7332074" y="3150999"/>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9">
            <a:extLst>
              <a:ext uri="{28A0092B-C50C-407E-A947-70E740481C1C}">
                <a14:useLocalDpi xmlns:a14="http://schemas.microsoft.com/office/drawing/2010/main" val="0"/>
              </a:ext>
            </a:extLst>
          </a:blip>
          <a:srcRect l="30935" r="30289" b="79795"/>
          <a:stretch/>
        </p:blipFill>
        <p:spPr>
          <a:xfrm>
            <a:off x="8509814" y="2253679"/>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99506" y="2941848"/>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4048432" y="192579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466260" y="1934747"/>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526015" y="4082235"/>
            <a:ext cx="10095323" cy="167435"/>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985656" y="3346434"/>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408021" y="1254455"/>
            <a:ext cx="3081293" cy="369332"/>
          </a:xfrm>
          <a:prstGeom prst="rect">
            <a:avLst/>
          </a:prstGeom>
          <a:noFill/>
        </p:spPr>
        <p:txBody>
          <a:bodyPr wrap="none" rtlCol="0">
            <a:spAutoFit/>
          </a:bodyPr>
          <a:lstStyle/>
          <a:p>
            <a:pPr algn="ctr"/>
            <a:r>
              <a:rPr lang="fr-FR" dirty="0"/>
              <a:t>Données du web sémantique</a:t>
            </a:r>
          </a:p>
        </p:txBody>
      </p:sp>
      <p:pic>
        <p:nvPicPr>
          <p:cNvPr id="73" name="Graphic 72">
            <a:extLst>
              <a:ext uri="{FF2B5EF4-FFF2-40B4-BE49-F238E27FC236}">
                <a16:creationId xmlns:a16="http://schemas.microsoft.com/office/drawing/2014/main" id="{6D516A39-72ED-4EA8-9410-E83FA39EDE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98399" y="4898688"/>
            <a:ext cx="932269" cy="932269"/>
          </a:xfrm>
          <a:prstGeom prst="rect">
            <a:avLst/>
          </a:prstGeom>
        </p:spPr>
      </p:pic>
      <p:pic>
        <p:nvPicPr>
          <p:cNvPr id="79" name="Graphic 78">
            <a:extLst>
              <a:ext uri="{FF2B5EF4-FFF2-40B4-BE49-F238E27FC236}">
                <a16:creationId xmlns:a16="http://schemas.microsoft.com/office/drawing/2014/main" id="{2075718C-0E95-4985-BA3B-13E6F5FC1C6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4069" y="4930195"/>
            <a:ext cx="796907" cy="796907"/>
          </a:xfrm>
          <a:prstGeom prst="rect">
            <a:avLst/>
          </a:prstGeom>
        </p:spPr>
      </p:pic>
      <p:pic>
        <p:nvPicPr>
          <p:cNvPr id="81" name="Graphic 80">
            <a:extLst>
              <a:ext uri="{FF2B5EF4-FFF2-40B4-BE49-F238E27FC236}">
                <a16:creationId xmlns:a16="http://schemas.microsoft.com/office/drawing/2014/main" id="{E0D011D8-9F33-43C8-9C0C-FDA5A75854D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42432" y="4930196"/>
            <a:ext cx="794936" cy="794936"/>
          </a:xfrm>
          <a:prstGeom prst="rect">
            <a:avLst/>
          </a:prstGeom>
        </p:spPr>
      </p:pic>
      <p:sp>
        <p:nvSpPr>
          <p:cNvPr id="83" name="Titre 1">
            <a:extLst>
              <a:ext uri="{FF2B5EF4-FFF2-40B4-BE49-F238E27FC236}">
                <a16:creationId xmlns:a16="http://schemas.microsoft.com/office/drawing/2014/main" id="{FBCB660B-633E-4A4C-9CA7-47B0E0B6F803}"/>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2" name="Oval 81">
            <a:extLst>
              <a:ext uri="{FF2B5EF4-FFF2-40B4-BE49-F238E27FC236}">
                <a16:creationId xmlns:a16="http://schemas.microsoft.com/office/drawing/2014/main" id="{2FF0FB8A-9A52-4E53-A8C7-5A80A56DA3CD}"/>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Graphic 84">
            <a:extLst>
              <a:ext uri="{FF2B5EF4-FFF2-40B4-BE49-F238E27FC236}">
                <a16:creationId xmlns:a16="http://schemas.microsoft.com/office/drawing/2014/main" id="{A17024D6-2896-4803-973F-A85AC3B970D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03049" y="4980867"/>
            <a:ext cx="796907" cy="796907"/>
          </a:xfrm>
          <a:prstGeom prst="rect">
            <a:avLst/>
          </a:prstGeom>
        </p:spPr>
      </p:pic>
      <p:sp>
        <p:nvSpPr>
          <p:cNvPr id="84" name="Rectangle 83">
            <a:extLst>
              <a:ext uri="{FF2B5EF4-FFF2-40B4-BE49-F238E27FC236}">
                <a16:creationId xmlns:a16="http://schemas.microsoft.com/office/drawing/2014/main" id="{878FE66C-BE3A-4D22-82F1-A905130A9182}"/>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Arrow: Right 85">
            <a:extLst>
              <a:ext uri="{FF2B5EF4-FFF2-40B4-BE49-F238E27FC236}">
                <a16:creationId xmlns:a16="http://schemas.microsoft.com/office/drawing/2014/main" id="{EFEC5539-2623-430A-9E6B-52D6DBBFFD26}"/>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86">
            <a:extLst>
              <a:ext uri="{FF2B5EF4-FFF2-40B4-BE49-F238E27FC236}">
                <a16:creationId xmlns:a16="http://schemas.microsoft.com/office/drawing/2014/main" id="{EB183CFF-AFE2-49E0-9A22-7245FC4079EB}"/>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sp>
        <p:nvSpPr>
          <p:cNvPr id="89" name="TextBox 88">
            <a:extLst>
              <a:ext uri="{FF2B5EF4-FFF2-40B4-BE49-F238E27FC236}">
                <a16:creationId xmlns:a16="http://schemas.microsoft.com/office/drawing/2014/main" id="{2B5B87D7-DAE1-4083-9771-8B09138F76EA}"/>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pic>
        <p:nvPicPr>
          <p:cNvPr id="90" name="Graphic 89">
            <a:extLst>
              <a:ext uri="{FF2B5EF4-FFF2-40B4-BE49-F238E27FC236}">
                <a16:creationId xmlns:a16="http://schemas.microsoft.com/office/drawing/2014/main" id="{263ED50D-084E-46CB-A7A3-DCA1FF278E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6854" y="5006930"/>
            <a:ext cx="673832" cy="673832"/>
          </a:xfrm>
          <a:prstGeom prst="rect">
            <a:avLst/>
          </a:prstGeom>
        </p:spPr>
      </p:pic>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59306" y="2337010"/>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58358310"/>
              </p:ext>
            </p:extLst>
          </p:nvPr>
        </p:nvGraphicFramePr>
        <p:xfrm>
          <a:off x="401588" y="1280155"/>
          <a:ext cx="9580612" cy="429768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37084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err="1"/>
                        <a:t>Scrapping</a:t>
                      </a:r>
                      <a:r>
                        <a:rPr lang="fr-FR" dirty="0"/>
                        <a:t> de sites de « référence »</a:t>
                      </a:r>
                    </a:p>
                    <a:p>
                      <a:pPr algn="ctr"/>
                      <a:endParaRPr lang="fr-FR" dirty="0"/>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p>
                      <a:pPr algn="ctr"/>
                      <a:endParaRPr lang="fr-FR" dirty="0"/>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p>
                      <a:pPr algn="ctr"/>
                      <a:endParaRPr lang="fr-FR" dirty="0"/>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lnT w="25400" cmpd="sng">
                      <a:noFill/>
                    </a:lnT>
                  </a:tcPr>
                </a:tc>
                <a:tc>
                  <a:txBody>
                    <a:bodyPr/>
                    <a:lstStyle/>
                    <a:p>
                      <a:r>
                        <a:rPr lang="fr-FR" dirty="0"/>
                        <a:t>- très peu formatées</a:t>
                      </a:r>
                    </a:p>
                    <a:p>
                      <a:pPr marL="0" indent="0">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Formatées</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Références web</a:t>
                      </a:r>
                    </a:p>
                  </a:txBody>
                  <a:tcPr/>
                </a:tc>
                <a:tc>
                  <a:txBody>
                    <a:bodyPr/>
                    <a:lstStyle/>
                    <a:p>
                      <a:pPr marL="285750" indent="-285750">
                        <a:buFontTx/>
                        <a:buChar char="-"/>
                      </a:pPr>
                      <a:r>
                        <a:rPr lang="fr-FR" dirty="0"/>
                        <a:t>Profils auteurs </a:t>
                      </a:r>
                    </a:p>
                    <a:p>
                      <a:pPr marL="285750" indent="-285750">
                        <a:buFontTx/>
                        <a:buChar char="-"/>
                      </a:pPr>
                      <a:r>
                        <a:rPr lang="fr-FR" dirty="0"/>
                        <a:t>Productions</a:t>
                      </a:r>
                    </a:p>
                    <a:p>
                      <a:pPr marL="285750" indent="-285750">
                        <a:buFontTx/>
                        <a:buChar char="-"/>
                      </a:pPr>
                      <a:r>
                        <a:rPr lang="fr-FR" dirty="0"/>
                        <a:t>Evènements + liens</a:t>
                      </a:r>
                    </a:p>
                    <a:p>
                      <a:endParaRPr lang="fr-FR" dirty="0"/>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403051"/>
            <a:ext cx="10960510" cy="794935"/>
          </a:xfrm>
        </p:spPr>
        <p:txBody>
          <a:bodyPr>
            <a:normAutofit fontScale="90000"/>
          </a:bodyPr>
          <a:lstStyle/>
          <a:p>
            <a:r>
              <a:rPr lang="fr-FR" dirty="0"/>
              <a:t>Sources potentielles d’enrichissement « auteurs »</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4" name="Oval 33">
            <a:extLst>
              <a:ext uri="{FF2B5EF4-FFF2-40B4-BE49-F238E27FC236}">
                <a16:creationId xmlns:a16="http://schemas.microsoft.com/office/drawing/2014/main" id="{DBAD19A9-C77F-4A12-AE3E-A30072193DC8}"/>
              </a:ext>
            </a:extLst>
          </p:cNvPr>
          <p:cNvSpPr/>
          <p:nvPr/>
        </p:nvSpPr>
        <p:spPr>
          <a:xfrm>
            <a:off x="950070" y="3329601"/>
            <a:ext cx="2808514" cy="2733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1777218" y="1269179"/>
            <a:ext cx="3344247" cy="3276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706988" y="372908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603022" y="1621441"/>
            <a:ext cx="5073267" cy="2862322"/>
          </a:xfrm>
          <a:prstGeom prst="rect">
            <a:avLst/>
          </a:prstGeom>
          <a:noFill/>
        </p:spPr>
        <p:txBody>
          <a:bodyPr wrap="square" rtlCol="0">
            <a:spAutoFit/>
          </a:bodyPr>
          <a:lstStyle/>
          <a:p>
            <a:r>
              <a:rPr lang="fr-FR" dirty="0"/>
              <a:t>Meta-auteurs Excel: 31 auteurs/</a:t>
            </a:r>
          </a:p>
          <a:p>
            <a:r>
              <a:rPr lang="fr-FR" dirty="0"/>
              <a:t>17 VIAF / 14 BNF</a:t>
            </a:r>
          </a:p>
          <a:p>
            <a:r>
              <a:rPr lang="fr-FR" dirty="0"/>
              <a:t>Meta-final : 274 auteurs</a:t>
            </a:r>
          </a:p>
          <a:p>
            <a:r>
              <a:rPr lang="fr-FR" dirty="0"/>
              <a:t>74 VIAF / 86 BNF</a:t>
            </a:r>
          </a:p>
          <a:p>
            <a:endParaRPr lang="fr-FR" dirty="0"/>
          </a:p>
          <a:p>
            <a:r>
              <a:rPr lang="fr-FR" dirty="0"/>
              <a:t>MAIS… pas forcement complet</a:t>
            </a:r>
          </a:p>
          <a:p>
            <a:r>
              <a:rPr lang="fr-FR" dirty="0"/>
              <a:t>et comprends 44 doublons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a:t>
            </a:r>
          </a:p>
          <a:p>
            <a:pPr marL="285750" indent="-285750">
              <a:buFont typeface="Wingdings" panose="05000000000000000000" pitchFamily="2" charset="2"/>
              <a:buChar char="à"/>
            </a:pPr>
            <a:r>
              <a:rPr lang="fr-FR" dirty="0">
                <a:sym typeface="Wingdings" panose="05000000000000000000" pitchFamily="2" charset="2"/>
              </a:rPr>
              <a:t>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449" y="4774894"/>
            <a:ext cx="1357231" cy="960920"/>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6908680" y="4774894"/>
            <a:ext cx="340384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prstClr val="black"/>
                </a:solidFill>
                <a:effectLst/>
                <a:uLnTx/>
                <a:uFillTx/>
                <a:latin typeface="Calisto MT"/>
                <a:ea typeface="+mn-ea"/>
                <a:cs typeface="+mn-cs"/>
                <a:sym typeface="Wingdings" panose="05000000000000000000" pitchFamily="2" charset="2"/>
              </a:rPr>
              <a:t>Une solution : interroger le Wikidata via « OpenRefine » et 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13</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Test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5963147" y="57205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700" y="4521242"/>
            <a:ext cx="8264257" cy="523220"/>
          </a:xfrm>
          <a:prstGeom prst="rect">
            <a:avLst/>
          </a:prstGeom>
          <a:noFill/>
        </p:spPr>
        <p:txBody>
          <a:bodyPr wrap="square" rtlCol="0">
            <a:spAutoFit/>
          </a:bodyPr>
          <a:lstStyle/>
          <a:p>
            <a:r>
              <a:rPr lang="fr-FR" sz="28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20" name="Picture 9">
            <a:extLst>
              <a:ext uri="{FF2B5EF4-FFF2-40B4-BE49-F238E27FC236}">
                <a16:creationId xmlns:a16="http://schemas.microsoft.com/office/drawing/2014/main" id="{97AB2217-0EEA-4C72-B8D5-8FE0175D56A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371569" y="311036"/>
            <a:ext cx="10217755" cy="1177152"/>
          </a:xfrm>
        </p:spPr>
        <p:txBody>
          <a:bodyPr>
            <a:normAutofit/>
          </a:bodyPr>
          <a:lstStyle/>
          <a:p>
            <a:r>
              <a:rPr lang="fr-FR" dirty="0"/>
              <a:t>Consolidation des données</a:t>
            </a:r>
          </a:p>
        </p:txBody>
      </p:sp>
      <p:pic>
        <p:nvPicPr>
          <p:cNvPr id="20" name="Picture 19" descr="A close up of a logo&#10;&#10;Description automatically generated">
            <a:extLst>
              <a:ext uri="{FF2B5EF4-FFF2-40B4-BE49-F238E27FC236}">
                <a16:creationId xmlns:a16="http://schemas.microsoft.com/office/drawing/2014/main" id="{E6A7CB4C-C9EC-4F26-B9E2-1B399FB8DE60}"/>
              </a:ext>
            </a:extLst>
          </p:cNvPr>
          <p:cNvPicPr>
            <a:picLocks noChangeAspect="1"/>
          </p:cNvPicPr>
          <p:nvPr/>
        </p:nvPicPr>
        <p:blipFill>
          <a:blip r:embed="rId2"/>
          <a:stretch>
            <a:fillRect/>
          </a:stretch>
        </p:blipFill>
        <p:spPr>
          <a:xfrm>
            <a:off x="867218" y="2413235"/>
            <a:ext cx="1861691" cy="384291"/>
          </a:xfrm>
          <a:prstGeom prst="rect">
            <a:avLst/>
          </a:prstGeom>
        </p:spPr>
      </p:pic>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925313" y="2277979"/>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178" y="3362906"/>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533944" y="3422452"/>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3316178" y="4419458"/>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d’auteurs haïtiens</a:t>
            </a:r>
          </a:p>
        </p:txBody>
      </p:sp>
      <p:pic>
        <p:nvPicPr>
          <p:cNvPr id="12" name="Picture 7">
            <a:extLst>
              <a:ext uri="{FF2B5EF4-FFF2-40B4-BE49-F238E27FC236}">
                <a16:creationId xmlns:a16="http://schemas.microsoft.com/office/drawing/2014/main" id="{B64B13DB-3DD5-4A7A-BC24-726B0B95E6C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311699" y="445025"/>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5" name="Picture 7">
            <a:extLst>
              <a:ext uri="{FF2B5EF4-FFF2-40B4-BE49-F238E27FC236}">
                <a16:creationId xmlns:a16="http://schemas.microsoft.com/office/drawing/2014/main" id="{20704D56-B914-4721-AC92-6498B7283AD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445025"/>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2814" y="3064908"/>
            <a:ext cx="3600853" cy="1754326"/>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a:t>
            </a:r>
          </a:p>
          <a:p>
            <a:r>
              <a:rPr lang="fr-FR" dirty="0"/>
              <a:t>-VIAF</a:t>
            </a:r>
          </a:p>
          <a:p>
            <a:r>
              <a:rPr lang="fr-FR" dirty="0"/>
              <a:t>-ORCID</a:t>
            </a:r>
          </a:p>
          <a:p>
            <a:r>
              <a:rPr lang="fr-FR" dirty="0"/>
              <a:t>-Open Library</a:t>
            </a:r>
          </a:p>
          <a:p>
            <a:endParaRPr lang="fr-FR" dirty="0"/>
          </a:p>
        </p:txBody>
      </p:sp>
      <p:pic>
        <p:nvPicPr>
          <p:cNvPr id="17" name="Picture 7">
            <a:extLst>
              <a:ext uri="{FF2B5EF4-FFF2-40B4-BE49-F238E27FC236}">
                <a16:creationId xmlns:a16="http://schemas.microsoft.com/office/drawing/2014/main" id="{35B70D56-891E-4197-B0F7-4255EA4338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194306"/>
            <a:ext cx="8520600" cy="623400"/>
          </a:xfrm>
        </p:spPr>
        <p:txBody>
          <a:bodyPr>
            <a:normAutofit fontScale="90000"/>
          </a:bodyPr>
          <a:lstStyle/>
          <a:p>
            <a:r>
              <a:rPr lang="fr-FR" dirty="0"/>
              <a:t>Filtrage du corpus</a:t>
            </a:r>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4B520DDE-249B-48CD-ABA2-33CBDDC91A51}"/>
              </a:ext>
            </a:extLst>
          </p:cNvPr>
          <p:cNvSpPr txBox="1"/>
          <p:nvPr/>
        </p:nvSpPr>
        <p:spPr>
          <a:xfrm>
            <a:off x="470370" y="955251"/>
            <a:ext cx="10250503" cy="1600438"/>
          </a:xfrm>
          <a:prstGeom prst="rect">
            <a:avLst/>
          </a:prstGeom>
          <a:noFill/>
        </p:spPr>
        <p:txBody>
          <a:bodyPr wrap="square" rtlCol="0">
            <a:spAutoFit/>
          </a:bodyPr>
          <a:lstStyle/>
          <a:p>
            <a:r>
              <a:rPr lang="fr-FR" sz="1600" dirty="0"/>
              <a:t>Permet de supprimer les doublons et normalisation </a:t>
            </a:r>
            <a:r>
              <a:rPr lang="fr-FR" dirty="0"/>
              <a:t>232 auteurs uniques</a:t>
            </a:r>
            <a:r>
              <a:rPr lang="fr-FR" sz="1600" dirty="0"/>
              <a:t>.</a:t>
            </a:r>
          </a:p>
          <a:p>
            <a:br>
              <a:rPr lang="fr-FR" sz="1600" dirty="0"/>
            </a:br>
            <a:r>
              <a:rPr lang="fr-FR" sz="1600" dirty="0"/>
              <a:t>Seulement certains auteurs n’ont pu intervenir dans le web littéraire, car mort depuis trop longtemps pour avoir pu s’investir sur la « toile ».</a:t>
            </a:r>
            <a:br>
              <a:rPr lang="fr-FR" sz="1600" dirty="0"/>
            </a:br>
            <a:br>
              <a:rPr lang="fr-FR" sz="1600" dirty="0"/>
            </a:br>
            <a:endParaRPr lang="fr-FR" sz="1600" dirty="0"/>
          </a:p>
        </p:txBody>
      </p:sp>
      <p:sp>
        <p:nvSpPr>
          <p:cNvPr id="2" name="Rectangle 1">
            <a:extLst>
              <a:ext uri="{FF2B5EF4-FFF2-40B4-BE49-F238E27FC236}">
                <a16:creationId xmlns:a16="http://schemas.microsoft.com/office/drawing/2014/main" id="{EC595070-72B8-485F-9F41-C3873768C0AB}"/>
              </a:ext>
            </a:extLst>
          </p:cNvPr>
          <p:cNvSpPr/>
          <p:nvPr/>
        </p:nvSpPr>
        <p:spPr>
          <a:xfrm>
            <a:off x="470370" y="2555689"/>
            <a:ext cx="641562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nés avant 1920, décès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8353" y="3428995"/>
            <a:ext cx="10479059" cy="2862322"/>
          </a:xfrm>
          <a:prstGeom prst="rect">
            <a:avLst/>
          </a:prstGeom>
          <a:noFill/>
        </p:spPr>
        <p:txBody>
          <a:bodyPr wrap="square" rtlCol="0">
            <a:spAutoFit/>
          </a:bodyPr>
          <a:lstStyle/>
          <a:p>
            <a:r>
              <a:rPr lang="fr-FR" sz="1600" dirty="0"/>
              <a:t>D</a:t>
            </a:r>
            <a:r>
              <a:rPr lang="fr-FR" sz="2000" dirty="0"/>
              <a:t>emande de posséder une information la plus complète possible sur la date de naissance et de mort.</a:t>
            </a:r>
          </a:p>
          <a:p>
            <a:endParaRPr lang="fr-FR" sz="2000" dirty="0"/>
          </a:p>
          <a:p>
            <a:r>
              <a:rPr lang="fr-FR" sz="2000" dirty="0"/>
              <a:t>La plupart des informations obtenus par la consolidation provienne de Wikidata, certaines peuvent être obtenus via les biographies (données non normalisées). d’autres via le VIAF (données normalisées) :</a:t>
            </a:r>
          </a:p>
          <a:p>
            <a:pPr marL="285750" indent="-285750">
              <a:buFontTx/>
              <a:buChar char="-"/>
            </a:pPr>
            <a:r>
              <a:rPr lang="fr-FR" sz="2000" dirty="0"/>
              <a:t>22 dates de naissances récupérés dans les biographies</a:t>
            </a:r>
          </a:p>
          <a:p>
            <a:pPr marL="285750" indent="-285750">
              <a:buFontTx/>
              <a:buChar char="-"/>
            </a:pPr>
            <a:r>
              <a:rPr lang="fr-FR" sz="2000" dirty="0"/>
              <a:t>8 à travers le VIAF</a:t>
            </a:r>
            <a:br>
              <a:rPr lang="fr-FR" sz="2000" dirty="0"/>
            </a:br>
            <a:endParaRPr lang="fr-FR" sz="2000" dirty="0"/>
          </a:p>
        </p:txBody>
      </p:sp>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19" name="Rectangle 18">
            <a:extLst>
              <a:ext uri="{FF2B5EF4-FFF2-40B4-BE49-F238E27FC236}">
                <a16:creationId xmlns:a16="http://schemas.microsoft.com/office/drawing/2014/main" id="{4F1EAD40-0303-41D4-BD10-F5EC76A5404B}"/>
              </a:ext>
            </a:extLst>
          </p:cNvPr>
          <p:cNvSpPr/>
          <p:nvPr/>
        </p:nvSpPr>
        <p:spPr>
          <a:xfrm>
            <a:off x="0" y="705817"/>
            <a:ext cx="12192000" cy="840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C2581158-669E-4A93-B19A-1F74FEF86FDF}"/>
              </a:ext>
            </a:extLst>
          </p:cNvPr>
          <p:cNvSpPr/>
          <p:nvPr/>
        </p:nvSpPr>
        <p:spPr>
          <a:xfrm>
            <a:off x="1781132" y="741125"/>
            <a:ext cx="8629735" cy="769441"/>
          </a:xfrm>
          <a:prstGeom prst="rect">
            <a:avLst/>
          </a:prstGeom>
          <a:solidFill>
            <a:schemeClr val="tx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400" b="1" i="0" u="none" strike="noStrike" kern="1200" cap="none" spc="0" normalizeH="0" baseline="0" noProof="0" dirty="0">
                <a:ln>
                  <a:noFill/>
                </a:ln>
                <a:solidFill>
                  <a:prstClr val="black"/>
                </a:solidFill>
                <a:effectLst/>
                <a:uLnTx/>
                <a:uFillTx/>
                <a:latin typeface="Calisto MT"/>
                <a:ea typeface="+mn-ea"/>
                <a:cs typeface="+mn-cs"/>
              </a:rPr>
              <a:t>Fabriques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20</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6312890" y="501341"/>
            <a:ext cx="8009599" cy="2554545"/>
          </a:xfrm>
          <a:prstGeom prst="rect">
            <a:avLst/>
          </a:prstGeom>
          <a:noFill/>
        </p:spPr>
        <p:txBody>
          <a:bodyPr wrap="square" rtlCol="0">
            <a:spAutoFit/>
          </a:bodyPr>
          <a:lstStyle/>
          <a:p>
            <a:r>
              <a:rPr lang="fr-FR" sz="2000" dirty="0"/>
              <a:t>190 auteurs restant dont :</a:t>
            </a:r>
          </a:p>
          <a:p>
            <a:pPr marL="285750" indent="-285750">
              <a:buFont typeface="Arial" panose="020B0604020202020204" pitchFamily="34" charset="0"/>
              <a:buChar char="•"/>
            </a:pPr>
            <a:r>
              <a:rPr lang="fr-FR" sz="2000" dirty="0"/>
              <a:t>151 VIAF ID</a:t>
            </a:r>
          </a:p>
          <a:p>
            <a:pPr marL="285750" indent="-285750">
              <a:buFont typeface="Arial" panose="020B0604020202020204" pitchFamily="34" charset="0"/>
              <a:buChar char="•"/>
            </a:pPr>
            <a:r>
              <a:rPr lang="fr-FR" sz="2000" dirty="0"/>
              <a:t>142 Wikipédia ID</a:t>
            </a:r>
          </a:p>
          <a:p>
            <a:pPr marL="285750" indent="-285750">
              <a:buFont typeface="Arial" panose="020B0604020202020204" pitchFamily="34" charset="0"/>
              <a:buChar char="•"/>
            </a:pPr>
            <a:r>
              <a:rPr lang="fr-FR" sz="2000" dirty="0"/>
              <a:t>141 ISNI ID</a:t>
            </a:r>
          </a:p>
          <a:p>
            <a:pPr marL="285750" indent="-285750">
              <a:buFont typeface="Arial" panose="020B0604020202020204" pitchFamily="34" charset="0"/>
              <a:buChar char="•"/>
            </a:pPr>
            <a:r>
              <a:rPr lang="fr-FR" sz="2000" dirty="0"/>
              <a:t>138 </a:t>
            </a:r>
            <a:r>
              <a:rPr lang="fr-FR" sz="2000" dirty="0" err="1"/>
              <a:t>spla</a:t>
            </a:r>
            <a:r>
              <a:rPr lang="fr-FR" sz="2000" dirty="0"/>
              <a:t> ID</a:t>
            </a:r>
          </a:p>
          <a:p>
            <a:pPr marL="285750" indent="-285750">
              <a:buFont typeface="Arial" panose="020B0604020202020204" pitchFamily="34" charset="0"/>
              <a:buChar char="•"/>
            </a:pPr>
            <a:r>
              <a:rPr lang="fr-FR" sz="2000" dirty="0"/>
              <a:t>108 ile en ile ID</a:t>
            </a:r>
          </a:p>
          <a:p>
            <a:pPr marL="285750" indent="-285750">
              <a:buFont typeface="Arial" panose="020B0604020202020204" pitchFamily="34" charset="0"/>
              <a:buChar char="•"/>
            </a:pPr>
            <a:r>
              <a:rPr lang="fr-FR" sz="2000" dirty="0"/>
              <a:t>2 ORCID 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2874223898"/>
              </p:ext>
            </p:extLst>
          </p:nvPr>
        </p:nvGraphicFramePr>
        <p:xfrm>
          <a:off x="6546563" y="2990309"/>
          <a:ext cx="5172686" cy="3098765"/>
        </p:xfrm>
        <a:graphic>
          <a:graphicData uri="http://schemas.openxmlformats.org/drawingml/2006/table">
            <a:tbl>
              <a:tblPr firstRow="1" bandRow="1">
                <a:tableStyleId>{5C22544A-7EE6-4342-B048-85BDC9FD1C3A}</a:tableStyleId>
              </a:tblPr>
              <a:tblGrid>
                <a:gridCol w="2586343">
                  <a:extLst>
                    <a:ext uri="{9D8B030D-6E8A-4147-A177-3AD203B41FA5}">
                      <a16:colId xmlns:a16="http://schemas.microsoft.com/office/drawing/2014/main" val="3217910626"/>
                    </a:ext>
                  </a:extLst>
                </a:gridCol>
                <a:gridCol w="2586343">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 obtenues via Wikidata</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58353" y="194306"/>
            <a:ext cx="8520600" cy="623400"/>
          </a:xfrm>
        </p:spPr>
        <p:txBody>
          <a:bodyPr>
            <a:normAutofit fontScale="90000"/>
          </a:bodyPr>
          <a:lstStyle/>
          <a:p>
            <a:r>
              <a:rPr lang="fr-FR" dirty="0"/>
              <a:t>Corpus final</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1061746" y="1313006"/>
            <a:ext cx="4707488" cy="3945799"/>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8484" y="250042"/>
            <a:ext cx="10515600" cy="794935"/>
          </a:xfrm>
        </p:spPr>
        <p:txBody>
          <a:bodyPr>
            <a:normAutofit/>
          </a:bodyPr>
          <a:lstStyle/>
          <a:p>
            <a:r>
              <a:rPr lang="fr-FR" dirty="0"/>
              <a:t>Mieux décrire les auteurs émergeants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472944"/>
            <a:ext cx="10515600" cy="1852292"/>
          </a:xfrm>
        </p:spPr>
        <p:txBody>
          <a:bodyPr>
            <a:normAutofit/>
          </a:bodyPr>
          <a:lstStyle/>
          <a:p>
            <a:r>
              <a:rPr lang="fr-FR" sz="2000" dirty="0"/>
              <a:t>Une littérature en train de se faire, peu normalisée…</a:t>
            </a:r>
          </a:p>
          <a:p>
            <a:r>
              <a:rPr lang="fr-FR" sz="2000" dirty="0"/>
              <a:t>Un « crawl » est un flot de données qui risque sans indexation de ne pas permettre d’analyses</a:t>
            </a:r>
          </a:p>
          <a:p>
            <a:r>
              <a:rPr lang="fr-FR" sz="2000" dirty="0"/>
              <a:t>Une multitude de canaux, une multitude de discours…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094507"/>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1569660"/>
          </a:xfrm>
          <a:prstGeom prst="rect">
            <a:avLst/>
          </a:prstGeom>
          <a:noFill/>
        </p:spPr>
        <p:txBody>
          <a:bodyPr wrap="square" rtlCol="0">
            <a:spAutoFit/>
          </a:bodyPr>
          <a:lstStyle/>
          <a:p>
            <a:r>
              <a:rPr lang="fr-FR" sz="2400" dirty="0"/>
              <a:t>Quels peuvent être les apports du TAL?</a:t>
            </a:r>
          </a:p>
          <a:p>
            <a:pPr marL="285750" indent="-285750">
              <a:buFont typeface="Arial" panose="020B0604020202020204" pitchFamily="34" charset="0"/>
              <a:buChar char="•"/>
            </a:pPr>
            <a:r>
              <a:rPr lang="fr-FR" sz="2400" dirty="0"/>
              <a:t>Repérage d’entités nommées : lieux, noms propres</a:t>
            </a:r>
          </a:p>
          <a:p>
            <a:pPr marL="285750" indent="-285750">
              <a:buFont typeface="Arial" panose="020B0604020202020204" pitchFamily="34" charset="0"/>
              <a:buChar char="•"/>
            </a:pPr>
            <a:r>
              <a:rPr lang="fr-FR" sz="2400" dirty="0"/>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lstStyle/>
          <a:p>
            <a:r>
              <a:rPr lang="fr-FR" dirty="0"/>
              <a:t>Noms de lieux, noms de personnes…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496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lstStyle/>
          <a:p>
            <a:r>
              <a:rPr lang="fr-FR" dirty="0"/>
              <a:t>Une mise en </a:t>
            </a:r>
            <a:r>
              <a:rPr lang="fr-FR" dirty="0" err="1"/>
              <a:t>co-texte</a:t>
            </a:r>
            <a:r>
              <a:rPr lang="fr-FR" dirty="0"/>
              <a:t>… </a:t>
            </a:r>
            <a:br>
              <a:rPr lang="fr-FR" dirty="0"/>
            </a:br>
            <a:r>
              <a:rPr lang="fr-FR" dirty="0"/>
              <a:t>Exploration contextuelle</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364664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lstStyle/>
          <a:p>
            <a:r>
              <a:rPr lang="fr-FR"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3">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4">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3">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a:t>
            </a:r>
            <a:r>
              <a:rPr lang="fr-FR" dirty="0" err="1"/>
              <a:t>teiHeader</a:t>
            </a:r>
            <a:endParaRPr lang="fr-FR" dirty="0"/>
          </a:p>
          <a:p>
            <a:pPr marL="514350" indent="-514350">
              <a:buAutoNum type="arabicPeriod"/>
            </a:pPr>
            <a:r>
              <a:rPr lang="fr-FR" dirty="0"/>
              <a:t>Le corps</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lstStyle/>
          <a:p>
            <a:r>
              <a:rPr lang="fr-FR" dirty="0"/>
              <a:t>Le &lt;</a:t>
            </a:r>
            <a:r>
              <a:rPr lang="fr-FR" dirty="0" err="1"/>
              <a:t>teiHeader</a:t>
            </a:r>
            <a:r>
              <a:rPr lang="fr-FR" dirty="0"/>
              <a:t>&gt;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10;&#10;Description générée automatiquement">
            <a:extLst>
              <a:ext uri="{FF2B5EF4-FFF2-40B4-BE49-F238E27FC236}">
                <a16:creationId xmlns:a16="http://schemas.microsoft.com/office/drawing/2014/main" id="{F6A222A8-B01D-2F4C-A3CA-EDC3177ED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8" y="959052"/>
            <a:ext cx="8198427" cy="5397298"/>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1063752" y="261845"/>
            <a:ext cx="7546848" cy="693161"/>
          </a:xfrm>
        </p:spPr>
        <p:txBody>
          <a:bodyPr>
            <a:normAutofit fontScale="90000"/>
          </a:bodyPr>
          <a:lstStyle/>
          <a:p>
            <a:r>
              <a:rPr lang="fr-FR" dirty="0"/>
              <a:t>Dans les &lt;div&gt;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Flèche vers la droite 9">
            <a:extLst>
              <a:ext uri="{FF2B5EF4-FFF2-40B4-BE49-F238E27FC236}">
                <a16:creationId xmlns:a16="http://schemas.microsoft.com/office/drawing/2014/main" id="{5A4120D3-8BBB-8F46-8B2B-80E73482A558}"/>
              </a:ext>
            </a:extLst>
          </p:cNvPr>
          <p:cNvSpPr/>
          <p:nvPr/>
        </p:nvSpPr>
        <p:spPr>
          <a:xfrm>
            <a:off x="363681" y="1713768"/>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a droite 14">
            <a:extLst>
              <a:ext uri="{FF2B5EF4-FFF2-40B4-BE49-F238E27FC236}">
                <a16:creationId xmlns:a16="http://schemas.microsoft.com/office/drawing/2014/main" id="{57056B38-9D71-4442-B31F-246764B1C9BD}"/>
              </a:ext>
            </a:extLst>
          </p:cNvPr>
          <p:cNvSpPr/>
          <p:nvPr/>
        </p:nvSpPr>
        <p:spPr>
          <a:xfrm>
            <a:off x="363681" y="3057106"/>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a droite 15">
            <a:extLst>
              <a:ext uri="{FF2B5EF4-FFF2-40B4-BE49-F238E27FC236}">
                <a16:creationId xmlns:a16="http://schemas.microsoft.com/office/drawing/2014/main" id="{D6F50E72-3B62-8848-B343-C2CC6CE43417}"/>
              </a:ext>
            </a:extLst>
          </p:cNvPr>
          <p:cNvSpPr/>
          <p:nvPr/>
        </p:nvSpPr>
        <p:spPr>
          <a:xfrm>
            <a:off x="346570" y="4400444"/>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a droite 20">
            <a:extLst>
              <a:ext uri="{FF2B5EF4-FFF2-40B4-BE49-F238E27FC236}">
                <a16:creationId xmlns:a16="http://schemas.microsoft.com/office/drawing/2014/main" id="{E9572BCA-3E43-7148-923B-507BE1E7A3FE}"/>
              </a:ext>
            </a:extLst>
          </p:cNvPr>
          <p:cNvSpPr/>
          <p:nvPr/>
        </p:nvSpPr>
        <p:spPr>
          <a:xfrm>
            <a:off x="322739" y="5906955"/>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arenthèse ouvrante 18">
            <a:extLst>
              <a:ext uri="{FF2B5EF4-FFF2-40B4-BE49-F238E27FC236}">
                <a16:creationId xmlns:a16="http://schemas.microsoft.com/office/drawing/2014/main" id="{B55E87EC-135D-E545-A7A9-E9A06151A530}"/>
              </a:ext>
            </a:extLst>
          </p:cNvPr>
          <p:cNvSpPr/>
          <p:nvPr/>
        </p:nvSpPr>
        <p:spPr>
          <a:xfrm>
            <a:off x="682751" y="4304223"/>
            <a:ext cx="96567" cy="506874"/>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2" name="Parenthèse ouvrante 21">
            <a:extLst>
              <a:ext uri="{FF2B5EF4-FFF2-40B4-BE49-F238E27FC236}">
                <a16:creationId xmlns:a16="http://schemas.microsoft.com/office/drawing/2014/main" id="{9BA56AAF-FB9E-7646-B677-05A833001241}"/>
              </a:ext>
            </a:extLst>
          </p:cNvPr>
          <p:cNvSpPr/>
          <p:nvPr/>
        </p:nvSpPr>
        <p:spPr>
          <a:xfrm>
            <a:off x="693557" y="5860473"/>
            <a:ext cx="45719" cy="296596"/>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Rectangle 23">
            <a:extLst>
              <a:ext uri="{FF2B5EF4-FFF2-40B4-BE49-F238E27FC236}">
                <a16:creationId xmlns:a16="http://schemas.microsoft.com/office/drawing/2014/main" id="{D5F8AFFF-957A-7C4C-8C79-970819E99A6C}"/>
              </a:ext>
            </a:extLst>
          </p:cNvPr>
          <p:cNvSpPr/>
          <p:nvPr/>
        </p:nvSpPr>
        <p:spPr>
          <a:xfrm>
            <a:off x="1350818" y="1682595"/>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981B43F2-48DA-4841-AFBE-C42703A1FA27}"/>
              </a:ext>
            </a:extLst>
          </p:cNvPr>
          <p:cNvSpPr/>
          <p:nvPr/>
        </p:nvSpPr>
        <p:spPr>
          <a:xfrm>
            <a:off x="1183273" y="3067497"/>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F296A66F-672F-8343-9F40-3222195604B9}"/>
              </a:ext>
            </a:extLst>
          </p:cNvPr>
          <p:cNvSpPr/>
          <p:nvPr/>
        </p:nvSpPr>
        <p:spPr>
          <a:xfrm>
            <a:off x="1080125" y="425133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4F30CB39-5309-2A45-9B96-2903236A511F}"/>
              </a:ext>
            </a:extLst>
          </p:cNvPr>
          <p:cNvSpPr/>
          <p:nvPr/>
        </p:nvSpPr>
        <p:spPr>
          <a:xfrm>
            <a:off x="1097442" y="461155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F9F2C45-49B9-FE4C-8DF0-E7DA7ADE22AB}"/>
              </a:ext>
            </a:extLst>
          </p:cNvPr>
          <p:cNvSpPr/>
          <p:nvPr/>
        </p:nvSpPr>
        <p:spPr>
          <a:xfrm>
            <a:off x="1180570" y="579611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9932C0BD-DF79-AF40-A29A-B37FC7D00E72}"/>
              </a:ext>
            </a:extLst>
          </p:cNvPr>
          <p:cNvSpPr/>
          <p:nvPr/>
        </p:nvSpPr>
        <p:spPr>
          <a:xfrm>
            <a:off x="1180570" y="599354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41DAE12-AE96-0B45-AD60-EDB360DF250E}"/>
              </a:ext>
            </a:extLst>
          </p:cNvPr>
          <p:cNvSpPr txBox="1"/>
          <p:nvPr/>
        </p:nvSpPr>
        <p:spPr>
          <a:xfrm>
            <a:off x="6096000" y="360862"/>
            <a:ext cx="5260407" cy="923330"/>
          </a:xfrm>
          <a:prstGeom prst="rect">
            <a:avLst/>
          </a:prstGeom>
          <a:noFill/>
        </p:spPr>
        <p:txBody>
          <a:bodyPr wrap="square" rtlCol="0">
            <a:spAutoFit/>
          </a:bodyPr>
          <a:lstStyle/>
          <a:p>
            <a:r>
              <a:rPr lang="fr-FR" i="1" dirty="0"/>
              <a:t>Rappel de l’id de la fiche entité auteur:</a:t>
            </a:r>
          </a:p>
          <a:p>
            <a:r>
              <a:rPr lang="fr-FR" dirty="0" err="1"/>
              <a:t>xml:id</a:t>
            </a:r>
            <a:r>
              <a:rPr lang="fr-FR" dirty="0"/>
              <a:t>="Marie-</a:t>
            </a:r>
            <a:r>
              <a:rPr lang="fr-FR" dirty="0" err="1"/>
              <a:t>Celie_Agnant</a:t>
            </a:r>
            <a:r>
              <a:rPr lang="fr-FR" dirty="0"/>
              <a:t>"</a:t>
            </a:r>
          </a:p>
          <a:p>
            <a:endParaRPr lang="fr-FR" dirty="0"/>
          </a:p>
        </p:txBody>
      </p:sp>
      <p:sp>
        <p:nvSpPr>
          <p:cNvPr id="3" name="Espace réservé du numéro de diapositive 2">
            <a:extLst>
              <a:ext uri="{FF2B5EF4-FFF2-40B4-BE49-F238E27FC236}">
                <a16:creationId xmlns:a16="http://schemas.microsoft.com/office/drawing/2014/main" id="{4940A839-95E5-4DB0-A39A-67A5080FC5B3}"/>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21589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3">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46430" cy="369332"/>
          </a:xfrm>
          <a:prstGeom prst="rect">
            <a:avLst/>
          </a:prstGeom>
          <a:noFill/>
        </p:spPr>
        <p:txBody>
          <a:bodyPr wrap="none" rtlCol="0">
            <a:spAutoFit/>
          </a:bodyPr>
          <a:lstStyle/>
          <a:p>
            <a:r>
              <a:rPr lang="fr-FR" dirty="0"/>
              <a:t>Naissance et mort</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4">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itle 3">
            <a:extLst>
              <a:ext uri="{FF2B5EF4-FFF2-40B4-BE49-F238E27FC236}">
                <a16:creationId xmlns:a16="http://schemas.microsoft.com/office/drawing/2014/main" id="{9ED7F104-FDDA-4E0D-B241-8347D02FE4DF}"/>
              </a:ext>
            </a:extLst>
          </p:cNvPr>
          <p:cNvSpPr txBox="1">
            <a:spLocks/>
          </p:cNvSpPr>
          <p:nvPr/>
        </p:nvSpPr>
        <p:spPr>
          <a:xfrm>
            <a:off x="2099700" y="-327456"/>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41810"/>
          <a:stretch/>
        </p:blipFill>
        <p:spPr>
          <a:xfrm>
            <a:off x="297916" y="1421899"/>
            <a:ext cx="8467477" cy="4373239"/>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55331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55331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564852"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420CB-E093-8047-A55A-0A4B9805B03B}"/>
              </a:ext>
            </a:extLst>
          </p:cNvPr>
          <p:cNvSpPr>
            <a:spLocks noGrp="1"/>
          </p:cNvSpPr>
          <p:nvPr>
            <p:ph type="title"/>
          </p:nvPr>
        </p:nvSpPr>
        <p:spPr>
          <a:xfrm>
            <a:off x="200967" y="41196"/>
            <a:ext cx="4612193" cy="2809647"/>
          </a:xfrm>
        </p:spPr>
        <p:txBody>
          <a:bodyPr>
            <a:normAutofit/>
          </a:bodyPr>
          <a:lstStyle/>
          <a:p>
            <a:r>
              <a:rPr lang="fr-FR" dirty="0"/>
              <a:t>Fiche d’</a:t>
            </a:r>
            <a:br>
              <a:rPr lang="fr-FR" dirty="0"/>
            </a:br>
            <a:r>
              <a:rPr lang="fr-FR" dirty="0"/>
              <a:t>Anderson </a:t>
            </a:r>
            <a:br>
              <a:rPr lang="fr-FR" dirty="0"/>
            </a:br>
            <a:r>
              <a:rPr lang="fr-FR" dirty="0" err="1"/>
              <a:t>Dovilas</a:t>
            </a:r>
            <a:endParaRPr lang="fr-FR" dirty="0"/>
          </a:p>
        </p:txBody>
      </p:sp>
      <p:pic>
        <p:nvPicPr>
          <p:cNvPr id="14" name="Image 13" descr="Une image contenant capture d’écran&#10;&#10;Description générée automatiquement">
            <a:extLst>
              <a:ext uri="{FF2B5EF4-FFF2-40B4-BE49-F238E27FC236}">
                <a16:creationId xmlns:a16="http://schemas.microsoft.com/office/drawing/2014/main" id="{7F6F54AC-5B8B-5741-85B0-1BC725A50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067" y="136525"/>
            <a:ext cx="7297302" cy="6721475"/>
          </a:xfrm>
          <a:prstGeom prst="rect">
            <a:avLst/>
          </a:prstGeom>
        </p:spPr>
      </p:pic>
      <p:sp>
        <p:nvSpPr>
          <p:cNvPr id="3" name="Ellipse 2">
            <a:extLst>
              <a:ext uri="{FF2B5EF4-FFF2-40B4-BE49-F238E27FC236}">
                <a16:creationId xmlns:a16="http://schemas.microsoft.com/office/drawing/2014/main" id="{1888B7A8-D944-1748-8115-E7567CA3B5F3}"/>
              </a:ext>
            </a:extLst>
          </p:cNvPr>
          <p:cNvSpPr/>
          <p:nvPr/>
        </p:nvSpPr>
        <p:spPr>
          <a:xfrm>
            <a:off x="3505618" y="136525"/>
            <a:ext cx="2146300"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71FA803C-D213-1544-BEB4-34495A09AD3D}"/>
              </a:ext>
            </a:extLst>
          </p:cNvPr>
          <p:cNvSpPr/>
          <p:nvPr/>
        </p:nvSpPr>
        <p:spPr>
          <a:xfrm>
            <a:off x="3324067" y="3629025"/>
            <a:ext cx="1235651"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756AF43B-65CF-CC4E-9F1C-301FA4677914}"/>
              </a:ext>
            </a:extLst>
          </p:cNvPr>
          <p:cNvSpPr/>
          <p:nvPr/>
        </p:nvSpPr>
        <p:spPr>
          <a:xfrm>
            <a:off x="3406617" y="567759"/>
            <a:ext cx="1235651" cy="335529"/>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66F7CFD0-4BDD-4441-B61E-C20B3024369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A5F16575-AA48-4BBA-9C23-4E3485C0397C}"/>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25611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apture d’écran&#10;&#10;Description générée automatiquement">
            <a:extLst>
              <a:ext uri="{FF2B5EF4-FFF2-40B4-BE49-F238E27FC236}">
                <a16:creationId xmlns:a16="http://schemas.microsoft.com/office/drawing/2014/main" id="{B4AE0DBD-D993-E548-BB9D-887A52566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78" y="136525"/>
            <a:ext cx="7214245" cy="6579704"/>
          </a:xfrm>
          <a:prstGeom prst="rect">
            <a:avLst/>
          </a:prstGeom>
        </p:spPr>
      </p:pic>
      <p:sp>
        <p:nvSpPr>
          <p:cNvPr id="8" name="Ellipse 7">
            <a:extLst>
              <a:ext uri="{FF2B5EF4-FFF2-40B4-BE49-F238E27FC236}">
                <a16:creationId xmlns:a16="http://schemas.microsoft.com/office/drawing/2014/main" id="{3E0EE7B8-8EF9-F048-AFAF-11BF9C77A423}"/>
              </a:ext>
            </a:extLst>
          </p:cNvPr>
          <p:cNvSpPr/>
          <p:nvPr/>
        </p:nvSpPr>
        <p:spPr>
          <a:xfrm>
            <a:off x="202879" y="24122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B369CEB-BEB0-274D-AB7E-47098C7043F6}"/>
              </a:ext>
            </a:extLst>
          </p:cNvPr>
          <p:cNvSpPr/>
          <p:nvPr/>
        </p:nvSpPr>
        <p:spPr>
          <a:xfrm>
            <a:off x="707449" y="2697162"/>
            <a:ext cx="1680151"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08F8A7FA-30BE-4AEF-90FE-B07D855898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6085B0AE-B0FF-421B-9CAC-0ED2717CF5AC}"/>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99390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800946" y="383381"/>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Des profils complémentaires</a:t>
            </a:r>
          </a:p>
        </p:txBody>
      </p:sp>
      <p:sp>
        <p:nvSpPr>
          <p:cNvPr id="4" name="Rectangle 3"/>
          <p:cNvSpPr/>
          <p:nvPr/>
        </p:nvSpPr>
        <p:spPr>
          <a:xfrm>
            <a:off x="1273821" y="1185055"/>
            <a:ext cx="6944853" cy="5164555"/>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de la Direction des bibliothèques d’Université de Paris. </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dirty="0" err="1">
                <a:latin typeface="+mj-lt"/>
                <a:ea typeface="Calibri" panose="020F0502020204030204" pitchFamily="34" charset="0"/>
              </a:rPr>
              <a:t>Programming</a:t>
            </a:r>
            <a:r>
              <a:rPr lang="fr-FR" dirty="0">
                <a:latin typeface="+mj-lt"/>
                <a:ea typeface="Calibri" panose="020F0502020204030204" pitchFamily="34" charset="0"/>
              </a:rPr>
              <a:t> </a:t>
            </a:r>
            <a:r>
              <a:rPr lang="fr-FR" dirty="0" err="1">
                <a:latin typeface="+mj-lt"/>
                <a:ea typeface="Calibri" panose="020F0502020204030204" pitchFamily="34" charset="0"/>
              </a:rPr>
              <a:t>Historian</a:t>
            </a:r>
            <a:r>
              <a:rPr lang="fr-FR" dirty="0">
                <a:latin typeface="+mj-lt"/>
                <a:ea typeface="Calibri" panose="020F0502020204030204" pitchFamily="34" charset="0"/>
              </a:rPr>
              <a:t> 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57" y="1680455"/>
            <a:ext cx="1145219" cy="673389"/>
          </a:xfrm>
          <a:prstGeom prst="rect">
            <a:avLst/>
          </a:prstGeom>
        </p:spPr>
      </p:pic>
      <p:pic>
        <p:nvPicPr>
          <p:cNvPr id="12" name="Image 6">
            <a:extLst>
              <a:ext uri="{FF2B5EF4-FFF2-40B4-BE49-F238E27FC236}">
                <a16:creationId xmlns:a16="http://schemas.microsoft.com/office/drawing/2014/main" id="{65045F9B-F289-4A36-8844-23E56D2397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842" y="3586496"/>
            <a:ext cx="711951" cy="361672"/>
          </a:xfrm>
          <a:prstGeom prst="rect">
            <a:avLst/>
          </a:prstGeom>
        </p:spPr>
      </p:pic>
      <p:sp>
        <p:nvSpPr>
          <p:cNvPr id="6" name="Left Brace 5">
            <a:extLst>
              <a:ext uri="{FF2B5EF4-FFF2-40B4-BE49-F238E27FC236}">
                <a16:creationId xmlns:a16="http://schemas.microsoft.com/office/drawing/2014/main" id="{14813A7E-29A6-4F8A-A368-2751D99FE647}"/>
              </a:ext>
            </a:extLst>
          </p:cNvPr>
          <p:cNvSpPr/>
          <p:nvPr/>
        </p:nvSpPr>
        <p:spPr>
          <a:xfrm flipH="1">
            <a:off x="8335108" y="1525194"/>
            <a:ext cx="275492" cy="4221272"/>
          </a:xfrm>
          <a:prstGeom prst="leftBrace">
            <a:avLst>
              <a:gd name="adj1" fmla="val 8333"/>
              <a:gd name="adj2" fmla="val 52142"/>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BE70DDB3-7AAB-4D3A-93BF-AB3FA6DC26DF}"/>
              </a:ext>
            </a:extLst>
          </p:cNvPr>
          <p:cNvSpPr txBox="1"/>
          <p:nvPr/>
        </p:nvSpPr>
        <p:spPr>
          <a:xfrm>
            <a:off x="8698262" y="2788709"/>
            <a:ext cx="2374368" cy="2000548"/>
          </a:xfrm>
          <a:prstGeom prst="rect">
            <a:avLst/>
          </a:prstGeom>
          <a:noFill/>
        </p:spPr>
        <p:txBody>
          <a:bodyPr wrap="none" rtlCol="0">
            <a:spAutoFit/>
          </a:bodyPr>
          <a:lstStyle/>
          <a:p>
            <a:r>
              <a:rPr lang="fr-FR" sz="2800" dirty="0">
                <a:solidFill>
                  <a:srgbClr val="C00000"/>
                </a:solidFill>
                <a:latin typeface="Abadi" panose="020B0604020202020204" pitchFamily="34" charset="0"/>
              </a:rPr>
              <a:t>Double cursus</a:t>
            </a:r>
          </a:p>
          <a:p>
            <a:r>
              <a:rPr lang="fr-FR" sz="3200" dirty="0">
                <a:solidFill>
                  <a:srgbClr val="C00000"/>
                </a:solidFill>
                <a:latin typeface="Abadi" panose="020B0604020202020204" pitchFamily="34" charset="0"/>
              </a:rPr>
              <a:t>Master </a:t>
            </a:r>
          </a:p>
          <a:p>
            <a:r>
              <a:rPr lang="fr-FR" sz="3200" dirty="0">
                <a:solidFill>
                  <a:srgbClr val="C00000"/>
                </a:solidFill>
                <a:latin typeface="Abadi" panose="020B0604020202020204" pitchFamily="34" charset="0"/>
              </a:rPr>
              <a:t>Humanités </a:t>
            </a:r>
          </a:p>
          <a:p>
            <a:r>
              <a:rPr lang="fr-FR" sz="3200" dirty="0">
                <a:solidFill>
                  <a:srgbClr val="C00000"/>
                </a:solidFill>
                <a:latin typeface="Abadi" panose="020B0604020202020204" pitchFamily="34" charset="0"/>
              </a:rPr>
              <a:t>Numériques</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5"/>
          <a:srcRect t="18939"/>
          <a:stretch/>
        </p:blipFill>
        <p:spPr>
          <a:xfrm>
            <a:off x="335696" y="4020004"/>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74" y="5672945"/>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430" y="5137027"/>
            <a:ext cx="477301" cy="4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4EC7A70-1FB5-B34C-9704-57C85E660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93" y="136525"/>
            <a:ext cx="7965407" cy="6564086"/>
          </a:xfrm>
          <a:prstGeom prst="rect">
            <a:avLst/>
          </a:prstGeom>
        </p:spPr>
      </p:pic>
      <p:sp>
        <p:nvSpPr>
          <p:cNvPr id="7" name="Ellipse 6">
            <a:extLst>
              <a:ext uri="{FF2B5EF4-FFF2-40B4-BE49-F238E27FC236}">
                <a16:creationId xmlns:a16="http://schemas.microsoft.com/office/drawing/2014/main" id="{B2381FE9-0E6D-4546-A731-00C8611ED7B7}"/>
              </a:ext>
            </a:extLst>
          </p:cNvPr>
          <p:cNvSpPr/>
          <p:nvPr/>
        </p:nvSpPr>
        <p:spPr>
          <a:xfrm>
            <a:off x="583879" y="23614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54B6D27C-21E3-5242-8111-820B7023F946}"/>
              </a:ext>
            </a:extLst>
          </p:cNvPr>
          <p:cNvSpPr/>
          <p:nvPr/>
        </p:nvSpPr>
        <p:spPr>
          <a:xfrm>
            <a:off x="6134101" y="959246"/>
            <a:ext cx="139081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EF7E8F9-455C-E44C-A710-84958B905546}"/>
              </a:ext>
            </a:extLst>
          </p:cNvPr>
          <p:cNvSpPr/>
          <p:nvPr/>
        </p:nvSpPr>
        <p:spPr>
          <a:xfrm>
            <a:off x="6223000" y="2516981"/>
            <a:ext cx="193039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097F9833-5C83-40E1-9BBA-843DA74794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A3A76FC-9267-4CA1-AB69-815032D901CD}"/>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95738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DA7963C-071B-0D48-B7BE-0042778D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43" y="170057"/>
            <a:ext cx="8510400" cy="6517886"/>
          </a:xfrm>
          <a:prstGeom prst="rect">
            <a:avLst/>
          </a:prstGeom>
        </p:spPr>
      </p:pic>
      <p:pic>
        <p:nvPicPr>
          <p:cNvPr id="7" name="Picture 6">
            <a:extLst>
              <a:ext uri="{FF2B5EF4-FFF2-40B4-BE49-F238E27FC236}">
                <a16:creationId xmlns:a16="http://schemas.microsoft.com/office/drawing/2014/main" id="{C07804E1-48D4-4289-A1AB-8CD7C4BE207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F7603B5B-DBC3-48B1-AB20-265C416EBB20}"/>
              </a:ext>
            </a:extLst>
          </p:cNvPr>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86128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1D244B8-22AD-494C-B84C-5739C425D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47" y="279400"/>
            <a:ext cx="10578809" cy="6299200"/>
          </a:xfrm>
          <a:prstGeom prst="rect">
            <a:avLst/>
          </a:prstGeom>
        </p:spPr>
      </p:pic>
      <p:sp>
        <p:nvSpPr>
          <p:cNvPr id="7" name="Ellipse 6">
            <a:extLst>
              <a:ext uri="{FF2B5EF4-FFF2-40B4-BE49-F238E27FC236}">
                <a16:creationId xmlns:a16="http://schemas.microsoft.com/office/drawing/2014/main" id="{8674AC56-5ED1-114F-9636-221432DD9220}"/>
              </a:ext>
            </a:extLst>
          </p:cNvPr>
          <p:cNvSpPr/>
          <p:nvPr/>
        </p:nvSpPr>
        <p:spPr>
          <a:xfrm>
            <a:off x="337747" y="229391"/>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E6CC65DF-59BD-E241-B9F4-5224458E4E24}"/>
              </a:ext>
            </a:extLst>
          </p:cNvPr>
          <p:cNvSpPr/>
          <p:nvPr/>
        </p:nvSpPr>
        <p:spPr>
          <a:xfrm>
            <a:off x="3141810" y="432988"/>
            <a:ext cx="183658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3E24F626-595E-4021-B010-68C74BB4499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017A1225-B0DB-425B-992C-4BE908C1E8E6}"/>
              </a:ext>
            </a:extLst>
          </p:cNvPr>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8938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8DEEE8F-8976-DC4D-A2D5-80A7E50A9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1885576"/>
            <a:ext cx="10460683" cy="2663972"/>
          </a:xfrm>
          <a:prstGeom prst="rect">
            <a:avLst/>
          </a:prstGeom>
        </p:spPr>
      </p:pic>
      <p:sp>
        <p:nvSpPr>
          <p:cNvPr id="7" name="Ellipse 6">
            <a:extLst>
              <a:ext uri="{FF2B5EF4-FFF2-40B4-BE49-F238E27FC236}">
                <a16:creationId xmlns:a16="http://schemas.microsoft.com/office/drawing/2014/main" id="{EDC1AEA2-3788-6E48-9E81-2351B644CE95}"/>
              </a:ext>
            </a:extLst>
          </p:cNvPr>
          <p:cNvSpPr/>
          <p:nvPr/>
        </p:nvSpPr>
        <p:spPr>
          <a:xfrm>
            <a:off x="3472011" y="3076348"/>
            <a:ext cx="137939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1CB9A4A9-0CF2-40BA-802F-565B3937C0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D8F7F35-9C97-4B6D-B7A3-2E91E96B0124}"/>
              </a:ext>
            </a:extLst>
          </p:cNvPr>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53652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graphicFrame>
        <p:nvGraphicFramePr>
          <p:cNvPr id="9" name="Graphique 8"/>
          <p:cNvGraphicFramePr>
            <a:graphicFrameLocks/>
          </p:cNvGraphicFramePr>
          <p:nvPr/>
        </p:nvGraphicFramePr>
        <p:xfrm>
          <a:off x="484878" y="1133470"/>
          <a:ext cx="5924551" cy="22955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p:cNvGraphicFramePr>
            <a:graphicFrameLocks/>
          </p:cNvGraphicFramePr>
          <p:nvPr/>
        </p:nvGraphicFramePr>
        <p:xfrm>
          <a:off x="5536790" y="3238025"/>
          <a:ext cx="5067300" cy="2647949"/>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10"/>
          <p:cNvSpPr txBox="1"/>
          <p:nvPr/>
        </p:nvSpPr>
        <p:spPr>
          <a:xfrm>
            <a:off x="6694002" y="1639138"/>
            <a:ext cx="3625515" cy="923330"/>
          </a:xfrm>
          <a:prstGeom prst="rect">
            <a:avLst/>
          </a:prstGeom>
          <a:noFill/>
        </p:spPr>
        <p:txBody>
          <a:bodyPr wrap="square" rtlCol="0">
            <a:spAutoFit/>
          </a:bodyPr>
          <a:lstStyle/>
          <a:p>
            <a:pPr marL="285750" indent="-285750">
              <a:buFont typeface="Arial" panose="020B0604020202020204" pitchFamily="34" charset="0"/>
              <a:buChar char="•"/>
            </a:pPr>
            <a:r>
              <a:rPr lang="fr-FR" dirty="0"/>
              <a:t>35 notices DBPEDIA</a:t>
            </a:r>
          </a:p>
          <a:p>
            <a:pPr marL="285750" indent="-285750">
              <a:buFont typeface="Arial" panose="020B0604020202020204" pitchFamily="34" charset="0"/>
              <a:buChar char="•"/>
            </a:pPr>
            <a:r>
              <a:rPr lang="fr-FR" dirty="0"/>
              <a:t>50 notices VIAF</a:t>
            </a:r>
          </a:p>
          <a:p>
            <a:pPr marL="285750" indent="-285750">
              <a:buFont typeface="Arial" panose="020B0604020202020204" pitchFamily="34" charset="0"/>
              <a:buChar char="•"/>
            </a:pPr>
            <a:r>
              <a:rPr lang="fr-FR" dirty="0"/>
              <a:t>57 notices BNF</a:t>
            </a:r>
          </a:p>
        </p:txBody>
      </p:sp>
      <p:sp>
        <p:nvSpPr>
          <p:cNvPr id="12" name="ZoneTexte 11"/>
          <p:cNvSpPr txBox="1"/>
          <p:nvPr/>
        </p:nvSpPr>
        <p:spPr>
          <a:xfrm>
            <a:off x="807854" y="3598883"/>
            <a:ext cx="4539916"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Sur 220 entités auteurs, 7 ne possèdent qu’un identifiant celui de la BNF</a:t>
            </a:r>
          </a:p>
          <a:p>
            <a:pPr marL="285750" indent="-285750">
              <a:buFont typeface="Arial" panose="020B0604020202020204" pitchFamily="34" charset="0"/>
              <a:buChar char="•"/>
            </a:pPr>
            <a:r>
              <a:rPr lang="fr-FR" dirty="0"/>
              <a:t>15 possèdent deux identifiants à savoir ceux de la BNF et du VIAF</a:t>
            </a:r>
          </a:p>
          <a:p>
            <a:pPr marL="285750" indent="-285750">
              <a:buFont typeface="Arial" panose="020B0604020202020204" pitchFamily="34" charset="0"/>
              <a:buChar char="•"/>
            </a:pPr>
            <a:r>
              <a:rPr lang="fr-FR" dirty="0"/>
              <a:t>35 possèdent à la fois ces identifiants et une entrée au sein de la base Wikipédia</a:t>
            </a:r>
          </a:p>
          <a:p>
            <a:pPr marL="285750" indent="-285750">
              <a:buFont typeface="Arial" panose="020B0604020202020204" pitchFamily="34" charset="0"/>
              <a:buChar char="•"/>
            </a:pPr>
            <a:r>
              <a:rPr lang="fr-FR" dirty="0"/>
              <a:t>163 demeurent non renseignés</a:t>
            </a:r>
          </a:p>
          <a:p>
            <a:pPr marL="285750" indent="-285750">
              <a:buFont typeface="Arial" panose="020B0604020202020204" pitchFamily="34" charset="0"/>
              <a:buChar char="•"/>
            </a:pPr>
            <a:endParaRPr lang="fr-FR" dirty="0"/>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3" name="ZoneTexte 2">
            <a:extLst>
              <a:ext uri="{FF2B5EF4-FFF2-40B4-BE49-F238E27FC236}">
                <a16:creationId xmlns:a16="http://schemas.microsoft.com/office/drawing/2014/main" id="{D8F6BB07-AE74-4E8F-B58A-FE1945B63875}"/>
              </a:ext>
            </a:extLst>
          </p:cNvPr>
          <p:cNvSpPr txBox="1"/>
          <p:nvPr/>
        </p:nvSpPr>
        <p:spPr>
          <a:xfrm>
            <a:off x="1424951" y="5753929"/>
            <a:ext cx="3625515" cy="646331"/>
          </a:xfrm>
          <a:prstGeom prst="rect">
            <a:avLst/>
          </a:prstGeom>
          <a:noFill/>
        </p:spPr>
        <p:txBody>
          <a:bodyPr wrap="square" rtlCol="0">
            <a:spAutoFit/>
          </a:bodyPr>
          <a:lstStyle/>
          <a:p>
            <a:r>
              <a:rPr lang="fr-FR" dirty="0">
                <a:highlight>
                  <a:srgbClr val="FFFF00"/>
                </a:highlight>
              </a:rPr>
              <a:t>Ile-en-ile, Spla, Wiki, ORCID, VIAF, ISNI</a:t>
            </a:r>
          </a:p>
        </p:txBody>
      </p:sp>
    </p:spTree>
    <p:extLst>
      <p:ext uri="{BB962C8B-B14F-4D97-AF65-F5344CB8AC3E}">
        <p14:creationId xmlns:p14="http://schemas.microsoft.com/office/powerpoint/2010/main" val="334360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3742864634"/>
              </p:ext>
            </p:extLst>
          </p:nvPr>
        </p:nvGraphicFramePr>
        <p:xfrm>
          <a:off x="5544484" y="3574877"/>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291133" y="1660375"/>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2747977866"/>
              </p:ext>
            </p:extLst>
          </p:nvPr>
        </p:nvGraphicFramePr>
        <p:xfrm>
          <a:off x="5544484" y="890074"/>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EDB2511-C4B2-4BD3-855A-8CA9F05D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9" y="762592"/>
            <a:ext cx="4346110" cy="4346110"/>
          </a:xfrm>
          <a:prstGeom prst="rect">
            <a:avLst/>
          </a:prstGeom>
        </p:spPr>
      </p:pic>
      <p:sp>
        <p:nvSpPr>
          <p:cNvPr id="2" name="Titre 1"/>
          <p:cNvSpPr>
            <a:spLocks noGrp="1"/>
          </p:cNvSpPr>
          <p:nvPr>
            <p:ph type="title"/>
          </p:nvPr>
        </p:nvSpPr>
        <p:spPr>
          <a:xfrm>
            <a:off x="838200" y="212259"/>
            <a:ext cx="10515600" cy="794935"/>
          </a:xfrm>
        </p:spPr>
        <p:txBody>
          <a:bodyPr>
            <a:normAutofit/>
          </a:bodyPr>
          <a:lstStyle/>
          <a:p>
            <a:r>
              <a:rPr lang="fr-FR" dirty="0"/>
              <a:t>Cartographier le Web et le visualiser…</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7" name="TextBox 26">
            <a:extLst>
              <a:ext uri="{FF2B5EF4-FFF2-40B4-BE49-F238E27FC236}">
                <a16:creationId xmlns:a16="http://schemas.microsoft.com/office/drawing/2014/main" id="{50537B0E-4C11-406A-ABFB-63BAC13F87C7}"/>
              </a:ext>
            </a:extLst>
          </p:cNvPr>
          <p:cNvSpPr txBox="1"/>
          <p:nvPr/>
        </p:nvSpPr>
        <p:spPr>
          <a:xfrm>
            <a:off x="5934082" y="1221570"/>
            <a:ext cx="5048049"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885" y="4734119"/>
            <a:ext cx="6199392" cy="1485706"/>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5762609" y="4017957"/>
            <a:ext cx="4045916" cy="369332"/>
          </a:xfrm>
          <a:prstGeom prst="rect">
            <a:avLst/>
          </a:prstGeom>
          <a:noFill/>
        </p:spPr>
        <p:txBody>
          <a:bodyPr wrap="none" rtlCol="0">
            <a:spAutoFit/>
          </a:bodyPr>
          <a:lstStyle/>
          <a:p>
            <a:r>
              <a:rPr lang="fr-FR" dirty="0"/>
              <a:t>Parcours d’acteurs physico-numérique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6"/>
          <a:stretch>
            <a:fillRect/>
          </a:stretch>
        </p:blipFill>
        <p:spPr>
          <a:xfrm>
            <a:off x="6578049" y="2209853"/>
            <a:ext cx="3313832" cy="1671579"/>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630291" y="1703996"/>
            <a:ext cx="3118161" cy="369332"/>
          </a:xfrm>
          <a:prstGeom prst="rect">
            <a:avLst/>
          </a:prstGeom>
          <a:noFill/>
        </p:spPr>
        <p:txBody>
          <a:bodyPr wrap="none" rtlCol="0">
            <a:spAutoFit/>
          </a:bodyPr>
          <a:lstStyle/>
          <a:p>
            <a:r>
              <a:rPr lang="fr-FR" dirty="0"/>
              <a:t>Lecture distante de contenus ?</a:t>
            </a:r>
          </a:p>
        </p:txBody>
      </p:sp>
      <p:sp>
        <p:nvSpPr>
          <p:cNvPr id="37" name="TextBox 36">
            <a:extLst>
              <a:ext uri="{FF2B5EF4-FFF2-40B4-BE49-F238E27FC236}">
                <a16:creationId xmlns:a16="http://schemas.microsoft.com/office/drawing/2014/main" id="{73D7CC6E-28CE-47D9-A3A6-02EDC04A9398}"/>
              </a:ext>
            </a:extLst>
          </p:cNvPr>
          <p:cNvSpPr txBox="1"/>
          <p:nvPr/>
        </p:nvSpPr>
        <p:spPr>
          <a:xfrm>
            <a:off x="370544" y="1888662"/>
            <a:ext cx="2257349" cy="1815882"/>
          </a:xfrm>
          <a:prstGeom prst="rect">
            <a:avLst/>
          </a:prstGeom>
          <a:noFill/>
        </p:spPr>
        <p:txBody>
          <a:bodyPr wrap="none" rtlCol="0">
            <a:spAutoFit/>
          </a:bodyPr>
          <a:lstStyle/>
          <a:p>
            <a:r>
              <a:rPr lang="fr-FR" sz="2800" dirty="0"/>
              <a:t>Des réseaux ?</a:t>
            </a:r>
          </a:p>
          <a:p>
            <a:r>
              <a:rPr lang="fr-FR" sz="2800" dirty="0"/>
              <a:t>-d’auteurs</a:t>
            </a:r>
          </a:p>
          <a:p>
            <a:r>
              <a:rPr lang="fr-FR" sz="2800" dirty="0"/>
              <a:t>-de contenus</a:t>
            </a:r>
          </a:p>
          <a:p>
            <a:endParaRPr lang="fr-FR" sz="2800" dirty="0"/>
          </a:p>
        </p:txBody>
      </p:sp>
      <p:pic>
        <p:nvPicPr>
          <p:cNvPr id="44" name="Picture 43">
            <a:extLst>
              <a:ext uri="{FF2B5EF4-FFF2-40B4-BE49-F238E27FC236}">
                <a16:creationId xmlns:a16="http://schemas.microsoft.com/office/drawing/2014/main" id="{D32A815E-B8C8-4DFC-81C7-61C9E84EC1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36" y="4539616"/>
            <a:ext cx="2681484" cy="1815882"/>
          </a:xfrm>
          <a:prstGeom prst="rect">
            <a:avLst/>
          </a:prstGeom>
        </p:spPr>
      </p:pic>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ZoneTexte 9"/>
          <p:cNvSpPr txBox="1"/>
          <p:nvPr/>
        </p:nvSpPr>
        <p:spPr>
          <a:xfrm>
            <a:off x="484878" y="1157716"/>
            <a:ext cx="4046622" cy="923330"/>
          </a:xfrm>
          <a:prstGeom prst="rect">
            <a:avLst/>
          </a:prstGeom>
          <a:noFill/>
        </p:spPr>
        <p:txBody>
          <a:bodyPr wrap="square" rtlCol="0">
            <a:spAutoFit/>
          </a:bodyPr>
          <a:lstStyle/>
          <a:p>
            <a:pPr marL="285750" indent="-285750">
              <a:buFont typeface="Arial" panose="020B0604020202020204" pitchFamily="34" charset="0"/>
              <a:buChar char="•"/>
            </a:pPr>
            <a:r>
              <a:rPr lang="fr-FR" b="1" dirty="0">
                <a:highlight>
                  <a:srgbClr val="FFFF00"/>
                </a:highlight>
              </a:rPr>
              <a:t>Langue parlées et/ou écrites </a:t>
            </a:r>
            <a:r>
              <a:rPr lang="fr-FR" dirty="0"/>
              <a:t>: 98% des notices mentionnent le français (BNF, SPLA) et 2% le créole (BNF)</a:t>
            </a:r>
          </a:p>
        </p:txBody>
      </p:sp>
      <p:sp>
        <p:nvSpPr>
          <p:cNvPr id="11"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Pour une mobilité de la littérature francophone</a:t>
            </a:r>
          </a:p>
        </p:txBody>
      </p:sp>
      <p:graphicFrame>
        <p:nvGraphicFramePr>
          <p:cNvPr id="12" name="Graphique 11"/>
          <p:cNvGraphicFramePr>
            <a:graphicFrameLocks/>
          </p:cNvGraphicFramePr>
          <p:nvPr>
            <p:extLst>
              <p:ext uri="{D42A27DB-BD31-4B8C-83A1-F6EECF244321}">
                <p14:modId xmlns:p14="http://schemas.microsoft.com/office/powerpoint/2010/main" val="3740697182"/>
              </p:ext>
            </p:extLst>
          </p:nvPr>
        </p:nvGraphicFramePr>
        <p:xfrm>
          <a:off x="783464" y="334628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51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5"/>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190774" y="1307355"/>
            <a:ext cx="1374094" cy="369332"/>
          </a:xfrm>
          <a:prstGeom prst="rect">
            <a:avLst/>
          </a:prstGeom>
          <a:noFill/>
        </p:spPr>
        <p:txBody>
          <a:bodyPr wrap="none" rtlCol="0">
            <a:spAutoFit/>
          </a:bodyPr>
          <a:lstStyle/>
          <a:p>
            <a:r>
              <a:rPr lang="fr-FR" dirty="0"/>
              <a:t>Nationalités</a:t>
            </a:r>
          </a:p>
        </p:txBody>
      </p:sp>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52</a:t>
            </a:fld>
            <a:endParaRPr lang="en-US" dirty="0"/>
          </a:p>
        </p:txBody>
      </p:sp>
      <mc:AlternateContent xmlns:mc="http://schemas.openxmlformats.org/markup-compatibility/2006">
        <mc:Choice xmlns:cx2="http://schemas.microsoft.com/office/drawing/2015/10/21/chartex"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159696713"/>
                  </p:ext>
                </p:extLst>
              </p:nvPr>
            </p:nvGraphicFramePr>
            <p:xfrm>
              <a:off x="3623388" y="2164702"/>
              <a:ext cx="5417976" cy="3335694"/>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3623388" y="2164702"/>
                <a:ext cx="5417976" cy="3335694"/>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2332653" y="1287624"/>
            <a:ext cx="7192482" cy="369332"/>
          </a:xfrm>
          <a:prstGeom prst="rect">
            <a:avLst/>
          </a:prstGeom>
          <a:noFill/>
        </p:spPr>
        <p:txBody>
          <a:bodyPr wrap="none" rtlCol="0">
            <a:spAutoFit/>
          </a:bodyPr>
          <a:lstStyle/>
          <a:p>
            <a:r>
              <a:rPr lang="fr-FR" dirty="0"/>
              <a:t>Parmi les 156 auteurs non disparus nous avons 128 dates de naissances :</a:t>
            </a:r>
          </a:p>
        </p:txBody>
      </p:sp>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5056878" y="1700843"/>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394" y="4141761"/>
            <a:ext cx="6841206" cy="1639519"/>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4"/>
          <a:stretch>
            <a:fillRect/>
          </a:stretch>
        </p:blipFill>
        <p:spPr>
          <a:xfrm>
            <a:off x="323947" y="963582"/>
            <a:ext cx="5591175" cy="5010150"/>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54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Les auteurs sur le Web </a:t>
            </a:r>
          </a:p>
        </p:txBody>
      </p:sp>
      <p:sp>
        <p:nvSpPr>
          <p:cNvPr id="5" name="TextBox 4">
            <a:extLst>
              <a:ext uri="{FF2B5EF4-FFF2-40B4-BE49-F238E27FC236}">
                <a16:creationId xmlns:a16="http://schemas.microsoft.com/office/drawing/2014/main" id="{2E1881A3-8A5F-46F9-8DDB-BD298CCCF522}"/>
              </a:ext>
            </a:extLst>
          </p:cNvPr>
          <p:cNvSpPr txBox="1"/>
          <p:nvPr/>
        </p:nvSpPr>
        <p:spPr>
          <a:xfrm>
            <a:off x="624573" y="1909761"/>
            <a:ext cx="7532831" cy="646331"/>
          </a:xfrm>
          <a:prstGeom prst="rect">
            <a:avLst/>
          </a:prstGeom>
          <a:noFill/>
        </p:spPr>
        <p:txBody>
          <a:bodyPr wrap="none" rtlCol="0">
            <a:spAutoFit/>
          </a:bodyPr>
          <a:lstStyle/>
          <a:p>
            <a:pPr marL="285750" indent="-285750">
              <a:buFont typeface="Arial" panose="020B0604020202020204" pitchFamily="34" charset="0"/>
              <a:buChar char="•"/>
            </a:pPr>
            <a:r>
              <a:rPr lang="fr-FR" dirty="0">
                <a:highlight>
                  <a:srgbClr val="FFFF00"/>
                </a:highlight>
              </a:rPr>
              <a:t>175 auteurs avec un wiki_id, dont 160 avec au moins une page Wikipédia</a:t>
            </a:r>
          </a:p>
          <a:p>
            <a:pPr marL="285750" indent="-285750">
              <a:buFont typeface="Arial" panose="020B0604020202020204" pitchFamily="34" charset="0"/>
              <a:buChar char="•"/>
            </a:pPr>
            <a:endParaRPr lang="fr-FR" dirty="0"/>
          </a:p>
        </p:txBody>
      </p:sp>
      <p:graphicFrame>
        <p:nvGraphicFramePr>
          <p:cNvPr id="15" name="Chart 14">
            <a:extLst>
              <a:ext uri="{FF2B5EF4-FFF2-40B4-BE49-F238E27FC236}">
                <a16:creationId xmlns:a16="http://schemas.microsoft.com/office/drawing/2014/main" id="{1FA0B1C1-8CD9-43FD-999F-F538C1791CF8}"/>
              </a:ext>
            </a:extLst>
          </p:cNvPr>
          <p:cNvGraphicFramePr>
            <a:graphicFrameLocks/>
          </p:cNvGraphicFramePr>
          <p:nvPr/>
        </p:nvGraphicFramePr>
        <p:xfrm>
          <a:off x="760677" y="2556092"/>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7B786331-048A-40C6-8154-2E6B2C9A5340}"/>
              </a:ext>
            </a:extLst>
          </p:cNvPr>
          <p:cNvGraphicFramePr>
            <a:graphicFrameLocks/>
          </p:cNvGraphicFramePr>
          <p:nvPr/>
        </p:nvGraphicFramePr>
        <p:xfrm>
          <a:off x="6096000" y="2556092"/>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55</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769894" y="1412984"/>
            <a:ext cx="6144126" cy="3139321"/>
          </a:xfrm>
          <a:prstGeom prst="rect">
            <a:avLst/>
          </a:prstGeom>
          <a:noFill/>
        </p:spPr>
        <p:txBody>
          <a:bodyPr wrap="square" rtlCol="0">
            <a:spAutoFit/>
          </a:bodyPr>
          <a:lstStyle/>
          <a:p>
            <a:r>
              <a:rPr lang="fr-FR" dirty="0"/>
              <a:t>Wikipédia</a:t>
            </a:r>
          </a:p>
          <a:p>
            <a:endParaRPr lang="fr-FR" dirty="0"/>
          </a:p>
          <a:p>
            <a:pPr marL="285750" indent="-285750">
              <a:buFont typeface="Arial" panose="020B0604020202020204" pitchFamily="34" charset="0"/>
              <a:buChar char="•"/>
            </a:pPr>
            <a:r>
              <a:rPr lang="fr-FR" dirty="0"/>
              <a:t>Mentions de l’état civil</a:t>
            </a:r>
          </a:p>
          <a:p>
            <a:pPr marL="285750" indent="-285750">
              <a:buFont typeface="Arial" panose="020B0604020202020204" pitchFamily="34" charset="0"/>
              <a:buChar char="•"/>
            </a:pPr>
            <a:r>
              <a:rPr lang="fr-FR" dirty="0"/>
              <a:t>Date de création page</a:t>
            </a:r>
          </a:p>
          <a:p>
            <a:pPr marL="285750" indent="-285750">
              <a:buFont typeface="Arial" panose="020B0604020202020204" pitchFamily="34" charset="0"/>
              <a:buChar char="•"/>
            </a:pPr>
            <a:r>
              <a:rPr lang="fr-FR" dirty="0"/>
              <a:t>Nbre de mise à jour de page</a:t>
            </a:r>
          </a:p>
          <a:p>
            <a:pPr marL="285750" indent="-285750">
              <a:buFont typeface="Arial" panose="020B0604020202020204" pitchFamily="34" charset="0"/>
              <a:buChar char="•"/>
            </a:pPr>
            <a:r>
              <a:rPr lang="fr-FR" dirty="0"/>
              <a:t>Nbre de visites / j. </a:t>
            </a:r>
            <a:r>
              <a:rPr lang="fr-FR" dirty="0">
                <a:sym typeface="Wingdings" panose="05000000000000000000" pitchFamily="2" charset="2"/>
              </a:rPr>
              <a:t> popularité</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p:txBody>
      </p:sp>
      <p:sp>
        <p:nvSpPr>
          <p:cNvPr id="5" name="ZoneTexte 4">
            <a:extLst>
              <a:ext uri="{FF2B5EF4-FFF2-40B4-BE49-F238E27FC236}">
                <a16:creationId xmlns:a16="http://schemas.microsoft.com/office/drawing/2014/main" id="{BF271EFC-3E3C-4126-8B47-80BB435ED726}"/>
              </a:ext>
            </a:extLst>
          </p:cNvPr>
          <p:cNvSpPr txBox="1"/>
          <p:nvPr/>
        </p:nvSpPr>
        <p:spPr>
          <a:xfrm>
            <a:off x="3769894" y="3148899"/>
            <a:ext cx="3882189" cy="646331"/>
          </a:xfrm>
          <a:prstGeom prst="rect">
            <a:avLst/>
          </a:prstGeom>
          <a:noFill/>
        </p:spPr>
        <p:txBody>
          <a:bodyPr wrap="square" rtlCol="0">
            <a:spAutoFit/>
          </a:bodyPr>
          <a:lstStyle/>
          <a:p>
            <a:pPr marL="285750" indent="-285750">
              <a:buFont typeface="Arial" panose="020B0604020202020204" pitchFamily="34" charset="0"/>
              <a:buChar char="•"/>
            </a:pPr>
            <a:r>
              <a:rPr lang="fr-FR" dirty="0"/>
              <a:t>Pages auteurs : Sur 29, cb sont encore alimentées ? </a:t>
            </a:r>
          </a:p>
        </p:txBody>
      </p:sp>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
        <p:nvSpPr>
          <p:cNvPr id="3" name="ZoneTexte 2">
            <a:extLst>
              <a:ext uri="{FF2B5EF4-FFF2-40B4-BE49-F238E27FC236}">
                <a16:creationId xmlns:a16="http://schemas.microsoft.com/office/drawing/2014/main" id="{E4E0D4BE-9106-484D-B6F4-27482FE08EF7}"/>
              </a:ext>
            </a:extLst>
          </p:cNvPr>
          <p:cNvSpPr txBox="1"/>
          <p:nvPr/>
        </p:nvSpPr>
        <p:spPr>
          <a:xfrm>
            <a:off x="3829050" y="2967335"/>
            <a:ext cx="4533900" cy="1200329"/>
          </a:xfrm>
          <a:prstGeom prst="rect">
            <a:avLst/>
          </a:prstGeom>
          <a:noFill/>
        </p:spPr>
        <p:txBody>
          <a:bodyPr wrap="square" rtlCol="0">
            <a:spAutoFit/>
          </a:bodyPr>
          <a:lstStyle/>
          <a:p>
            <a:r>
              <a:rPr lang="fr-FR" dirty="0">
                <a:highlight>
                  <a:srgbClr val="FFFF00"/>
                </a:highlight>
              </a:rPr>
              <a:t>Point notices biographiques</a:t>
            </a:r>
          </a:p>
          <a:p>
            <a:pPr marL="285750" indent="-285750">
              <a:buFont typeface="Arial" panose="020B0604020202020204" pitchFamily="34" charset="0"/>
              <a:buChar char="•"/>
            </a:pPr>
            <a:r>
              <a:rPr lang="fr-FR" dirty="0"/>
              <a:t>Comparaison longueur spla/ile-en-ile</a:t>
            </a:r>
          </a:p>
          <a:p>
            <a:pPr marL="285750" indent="-285750">
              <a:buFont typeface="Arial" panose="020B0604020202020204" pitchFamily="34" charset="0"/>
              <a:buChar char="•"/>
            </a:pPr>
            <a:r>
              <a:rPr lang="fr-FR" dirty="0"/>
              <a:t>Description corpus textuel (TXM, Ira)</a:t>
            </a:r>
          </a:p>
          <a:p>
            <a:pPr marL="285750" indent="-285750">
              <a:buFont typeface="Arial" panose="020B0604020202020204" pitchFamily="34" charset="0"/>
              <a:buChar char="•"/>
            </a:pPr>
            <a:endParaRPr lang="fr-FR" dirty="0">
              <a:highlight>
                <a:srgbClr val="FFFF00"/>
              </a:highlight>
            </a:endParaRP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Vers l’identification de nouveaux auteurs</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ZoneTexte 5"/>
          <p:cNvSpPr txBox="1"/>
          <p:nvPr/>
        </p:nvSpPr>
        <p:spPr>
          <a:xfrm>
            <a:off x="1070810" y="1052676"/>
            <a:ext cx="7664115" cy="646331"/>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a:t>
            </a:r>
          </a:p>
        </p:txBody>
      </p:sp>
      <p:pic>
        <p:nvPicPr>
          <p:cNvPr id="9" name="Image 8"/>
          <p:cNvPicPr>
            <a:picLocks noChangeAspect="1"/>
          </p:cNvPicPr>
          <p:nvPr/>
        </p:nvPicPr>
        <p:blipFill rotWithShape="1">
          <a:blip r:embed="rId3"/>
          <a:srcRect l="1043" t="247"/>
          <a:stretch/>
        </p:blipFill>
        <p:spPr>
          <a:xfrm>
            <a:off x="515737" y="2037373"/>
            <a:ext cx="4372614" cy="3976075"/>
          </a:xfrm>
          <a:prstGeom prst="rect">
            <a:avLst/>
          </a:prstGeom>
        </p:spPr>
      </p:pic>
      <p:sp>
        <p:nvSpPr>
          <p:cNvPr id="10" name="ZoneTexte 9"/>
          <p:cNvSpPr txBox="1"/>
          <p:nvPr/>
        </p:nvSpPr>
        <p:spPr>
          <a:xfrm>
            <a:off x="4902868" y="5265974"/>
            <a:ext cx="5366739" cy="646331"/>
          </a:xfrm>
          <a:prstGeom prst="rect">
            <a:avLst/>
          </a:prstGeom>
          <a:noFill/>
        </p:spPr>
        <p:txBody>
          <a:bodyPr wrap="square" rtlCol="0">
            <a:spAutoFit/>
          </a:bodyPr>
          <a:lstStyle/>
          <a:p>
            <a:pPr marL="285750" indent="-285750">
              <a:buFont typeface="Arial" panose="020B0604020202020204" pitchFamily="34" charset="0"/>
              <a:buChar char="•"/>
            </a:pPr>
            <a:r>
              <a:rPr lang="fr-FR" dirty="0"/>
              <a:t>Ici, liens entre les entités auteurs et les personnes qui rédigent leurs notices biographiques </a:t>
            </a:r>
          </a:p>
        </p:txBody>
      </p:sp>
      <p:pic>
        <p:nvPicPr>
          <p:cNvPr id="11" name="Image 10"/>
          <p:cNvPicPr>
            <a:picLocks noChangeAspect="1"/>
          </p:cNvPicPr>
          <p:nvPr/>
        </p:nvPicPr>
        <p:blipFill>
          <a:blip r:embed="rId4"/>
          <a:stretch>
            <a:fillRect/>
          </a:stretch>
        </p:blipFill>
        <p:spPr>
          <a:xfrm>
            <a:off x="4982861" y="2738902"/>
            <a:ext cx="5810250" cy="2305050"/>
          </a:xfrm>
          <a:prstGeom prst="rect">
            <a:avLst/>
          </a:prstGeom>
        </p:spPr>
      </p:pic>
      <p:sp>
        <p:nvSpPr>
          <p:cNvPr id="12" name="ZoneTexte 11"/>
          <p:cNvSpPr txBox="1"/>
          <p:nvPr/>
        </p:nvSpPr>
        <p:spPr>
          <a:xfrm>
            <a:off x="4961325" y="1893521"/>
            <a:ext cx="551151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Des liens de collaborations identifiés au sein des notices biographiques et des répertoires d’autorités </a:t>
            </a:r>
          </a:p>
        </p:txBody>
      </p:sp>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57</a:t>
            </a:fld>
            <a:endParaRPr lang="en-US" dirty="0"/>
          </a:p>
        </p:txBody>
      </p:sp>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089B3A-1F77-4073-A986-7EE236719922}"/>
              </a:ext>
            </a:extLst>
          </p:cNvPr>
          <p:cNvSpPr>
            <a:spLocks noGrp="1"/>
          </p:cNvSpPr>
          <p:nvPr>
            <p:ph type="sldNum" sz="quarter" idx="12"/>
          </p:nvPr>
        </p:nvSpPr>
        <p:spPr/>
        <p:txBody>
          <a:bodyPr/>
          <a:lstStyle/>
          <a:p>
            <a:fld id="{4FAB73BC-B049-4115-A692-8D63A059BFB8}" type="slidenum">
              <a:rPr lang="en-US" smtClean="0"/>
              <a:pPr/>
              <a:t>58</a:t>
            </a:fld>
            <a:endParaRPr lang="en-US" dirty="0"/>
          </a:p>
        </p:txBody>
      </p:sp>
      <p:sp>
        <p:nvSpPr>
          <p:cNvPr id="3" name="ZoneTexte 2">
            <a:extLst>
              <a:ext uri="{FF2B5EF4-FFF2-40B4-BE49-F238E27FC236}">
                <a16:creationId xmlns:a16="http://schemas.microsoft.com/office/drawing/2014/main" id="{18FE2B5B-CCD5-49D3-AF3A-82AE3F44AE91}"/>
              </a:ext>
            </a:extLst>
          </p:cNvPr>
          <p:cNvSpPr txBox="1"/>
          <p:nvPr/>
        </p:nvSpPr>
        <p:spPr>
          <a:xfrm>
            <a:off x="4072030" y="2087660"/>
            <a:ext cx="5168952" cy="1754326"/>
          </a:xfrm>
          <a:prstGeom prst="rect">
            <a:avLst/>
          </a:prstGeom>
          <a:noFill/>
        </p:spPr>
        <p:txBody>
          <a:bodyPr wrap="square" rtlCol="0">
            <a:spAutoFit/>
          </a:bodyPr>
          <a:lstStyle/>
          <a:p>
            <a:r>
              <a:rPr lang="fr-FR" dirty="0">
                <a:highlight>
                  <a:srgbClr val="FFFF00"/>
                </a:highlight>
              </a:rPr>
              <a:t>graphes du livrable 3 p. 39-40</a:t>
            </a:r>
          </a:p>
          <a:p>
            <a:pPr marL="285750" indent="-285750">
              <a:buFont typeface="Arial" panose="020B0604020202020204" pitchFamily="34" charset="0"/>
              <a:buChar char="•"/>
            </a:pPr>
            <a:r>
              <a:rPr lang="fr-FR" dirty="0"/>
              <a:t>Répartition des entités suivant le nombre de relations entretenues + nbre URLS identifiées</a:t>
            </a:r>
          </a:p>
          <a:p>
            <a:pPr marL="285750" indent="-285750">
              <a:buFont typeface="Arial" panose="020B0604020202020204" pitchFamily="34" charset="0"/>
              <a:buChar char="•"/>
            </a:pPr>
            <a:r>
              <a:rPr lang="fr-FR" dirty="0"/>
              <a:t>Noms de domaine récurrents</a:t>
            </a:r>
          </a:p>
          <a:p>
            <a:pPr marL="285750" indent="-285750">
              <a:buFont typeface="Arial" panose="020B0604020202020204" pitchFamily="34" charset="0"/>
              <a:buChar char="•"/>
            </a:pPr>
            <a:r>
              <a:rPr lang="fr-FR" dirty="0"/>
              <a:t>Répartition par auteurs</a:t>
            </a:r>
          </a:p>
          <a:p>
            <a:pPr marL="285750" indent="-285750">
              <a:buFont typeface="Arial" panose="020B0604020202020204" pitchFamily="34" charset="0"/>
              <a:buChar char="•"/>
            </a:pPr>
            <a:endParaRPr lang="fr-FR" dirty="0"/>
          </a:p>
        </p:txBody>
      </p:sp>
      <p:pic>
        <p:nvPicPr>
          <p:cNvPr id="4" name="Graphic 72">
            <a:extLst>
              <a:ext uri="{FF2B5EF4-FFF2-40B4-BE49-F238E27FC236}">
                <a16:creationId xmlns:a16="http://schemas.microsoft.com/office/drawing/2014/main" id="{3B5B697B-50FD-4860-8E0C-2660CECB79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8399" y="4898688"/>
            <a:ext cx="932269" cy="932269"/>
          </a:xfrm>
          <a:prstGeom prst="rect">
            <a:avLst/>
          </a:prstGeom>
        </p:spPr>
      </p:pic>
      <p:pic>
        <p:nvPicPr>
          <p:cNvPr id="5" name="Graphic 78">
            <a:extLst>
              <a:ext uri="{FF2B5EF4-FFF2-40B4-BE49-F238E27FC236}">
                <a16:creationId xmlns:a16="http://schemas.microsoft.com/office/drawing/2014/main" id="{DC7846E8-D5EA-43EA-8FF7-D24C34E2D90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4069" y="4930195"/>
            <a:ext cx="796907" cy="796907"/>
          </a:xfrm>
          <a:prstGeom prst="rect">
            <a:avLst/>
          </a:prstGeom>
        </p:spPr>
      </p:pic>
      <p:pic>
        <p:nvPicPr>
          <p:cNvPr id="6" name="Graphic 80">
            <a:extLst>
              <a:ext uri="{FF2B5EF4-FFF2-40B4-BE49-F238E27FC236}">
                <a16:creationId xmlns:a16="http://schemas.microsoft.com/office/drawing/2014/main" id="{C7F4E2A2-4CBF-450F-8DDB-46864C5D75C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2432" y="4930196"/>
            <a:ext cx="794936" cy="794936"/>
          </a:xfrm>
          <a:prstGeom prst="rect">
            <a:avLst/>
          </a:prstGeom>
        </p:spPr>
      </p:pic>
      <p:sp>
        <p:nvSpPr>
          <p:cNvPr id="7" name="Titre 1">
            <a:extLst>
              <a:ext uri="{FF2B5EF4-FFF2-40B4-BE49-F238E27FC236}">
                <a16:creationId xmlns:a16="http://schemas.microsoft.com/office/drawing/2014/main" id="{EC6F89CC-5F93-4820-ADD1-3AA7F79F6665}"/>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 name="Oval 81">
            <a:extLst>
              <a:ext uri="{FF2B5EF4-FFF2-40B4-BE49-F238E27FC236}">
                <a16:creationId xmlns:a16="http://schemas.microsoft.com/office/drawing/2014/main" id="{1FDB9226-F2AE-4A72-A817-27CDDAB2D096}"/>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Graphic 84">
            <a:extLst>
              <a:ext uri="{FF2B5EF4-FFF2-40B4-BE49-F238E27FC236}">
                <a16:creationId xmlns:a16="http://schemas.microsoft.com/office/drawing/2014/main" id="{5480D867-5C44-44CB-A62D-A3A4C511F5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3049" y="4980867"/>
            <a:ext cx="796907" cy="796907"/>
          </a:xfrm>
          <a:prstGeom prst="rect">
            <a:avLst/>
          </a:prstGeom>
        </p:spPr>
      </p:pic>
      <p:sp>
        <p:nvSpPr>
          <p:cNvPr id="10" name="Rectangle 9">
            <a:extLst>
              <a:ext uri="{FF2B5EF4-FFF2-40B4-BE49-F238E27FC236}">
                <a16:creationId xmlns:a16="http://schemas.microsoft.com/office/drawing/2014/main" id="{765BDA29-DACC-4EA9-A0EA-7E444A1B831C}"/>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row: Right 85">
            <a:extLst>
              <a:ext uri="{FF2B5EF4-FFF2-40B4-BE49-F238E27FC236}">
                <a16:creationId xmlns:a16="http://schemas.microsoft.com/office/drawing/2014/main" id="{4CEFDF47-654E-46AE-9285-ED5A449ADC13}"/>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86">
            <a:extLst>
              <a:ext uri="{FF2B5EF4-FFF2-40B4-BE49-F238E27FC236}">
                <a16:creationId xmlns:a16="http://schemas.microsoft.com/office/drawing/2014/main" id="{BCB64E29-E8D0-4988-81AD-932F53C1DE0D}"/>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pic>
        <p:nvPicPr>
          <p:cNvPr id="13" name="Graphic 89">
            <a:extLst>
              <a:ext uri="{FF2B5EF4-FFF2-40B4-BE49-F238E27FC236}">
                <a16:creationId xmlns:a16="http://schemas.microsoft.com/office/drawing/2014/main" id="{676BF90B-0334-454A-A7E2-DF2A8C3FE1F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26854" y="5006930"/>
            <a:ext cx="673832" cy="673832"/>
          </a:xfrm>
          <a:prstGeom prst="rect">
            <a:avLst/>
          </a:prstGeom>
        </p:spPr>
      </p:pic>
      <p:sp>
        <p:nvSpPr>
          <p:cNvPr id="14" name="TextBox 88">
            <a:extLst>
              <a:ext uri="{FF2B5EF4-FFF2-40B4-BE49-F238E27FC236}">
                <a16:creationId xmlns:a16="http://schemas.microsoft.com/office/drawing/2014/main" id="{20360D6F-87A2-40D7-AD49-99ADE1A2F809}"/>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spTree>
    <p:extLst>
      <p:ext uri="{BB962C8B-B14F-4D97-AF65-F5344CB8AC3E}">
        <p14:creationId xmlns:p14="http://schemas.microsoft.com/office/powerpoint/2010/main" val="352833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243368"/>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026797" y="1356851"/>
            <a:ext cx="3698171" cy="1048616"/>
          </a:xfrm>
          <a:noFill/>
        </p:spPr>
        <p:txBody>
          <a:bodyPr>
            <a:noAutofit/>
          </a:bodyPr>
          <a:lstStyle/>
          <a:p>
            <a:pPr algn="l"/>
            <a:r>
              <a:rPr lang="fr-FR" sz="3600" dirty="0"/>
              <a:t>Conclusions</a:t>
            </a:r>
            <a:br>
              <a:rPr lang="fr-FR" sz="3600" dirty="0"/>
            </a:br>
            <a:endParaRPr lang="fr-FR" sz="3600"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671718" y="2405467"/>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sociales, données ISNI, 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60</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61</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lstStyle/>
          <a:p>
            <a:r>
              <a:rPr lang="fr-FR" dirty="0"/>
              <a:t>Point de départ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3"/>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701010" y="3137665"/>
            <a:ext cx="2358338" cy="830997"/>
          </a:xfrm>
          <a:prstGeom prst="rect">
            <a:avLst/>
          </a:prstGeom>
          <a:noFill/>
        </p:spPr>
        <p:txBody>
          <a:bodyPr wrap="none" rtlCol="0">
            <a:spAutoFit/>
          </a:bodyPr>
          <a:lstStyle/>
          <a:p>
            <a:pPr algn="r"/>
            <a:r>
              <a:rPr lang="fr-FR" sz="1200" dirty="0"/>
              <a:t>Extrait RDF des ressources :</a:t>
            </a:r>
          </a:p>
          <a:p>
            <a:pPr algn="r"/>
            <a:r>
              <a:rPr lang="fr-FR" sz="1200" dirty="0"/>
              <a:t>Titre site web, type, date, </a:t>
            </a:r>
            <a:r>
              <a:rPr lang="fr-FR" sz="1200" dirty="0" err="1"/>
              <a:t>creator</a:t>
            </a:r>
            <a:r>
              <a:rPr lang="fr-FR" sz="1200" dirty="0"/>
              <a:t>,</a:t>
            </a:r>
          </a:p>
          <a:p>
            <a:pPr algn="r"/>
            <a:r>
              <a:rPr lang="fr-FR" sz="1200" dirty="0"/>
              <a:t> droits, identifier,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6"/>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8"/>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Mais pour visualiser…</a:t>
            </a:r>
            <a:br>
              <a:rPr lang="fr-FR" dirty="0"/>
            </a:br>
            <a:r>
              <a:rPr lang="fr-FR" dirty="0"/>
              <a:t>il faut des données </a:t>
            </a:r>
            <a:br>
              <a:rPr lang="fr-FR" dirty="0"/>
            </a:br>
            <a:r>
              <a:rPr lang="fr-FR" dirty="0"/>
              <a:t>un minimum normalisées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 y="2504772"/>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6912318" y="2967330"/>
            <a:ext cx="4572000" cy="923330"/>
          </a:xfrm>
          <a:prstGeom prst="rect">
            <a:avLst/>
          </a:prstGeom>
          <a:noFill/>
        </p:spPr>
        <p:txBody>
          <a:bodyPr wrap="square" rtlCol="0">
            <a:spAutoFit/>
          </a:bodyPr>
          <a:lstStyle/>
          <a:p>
            <a:r>
              <a:rPr lang="fr-FR" dirty="0"/>
              <a:t>Visualiser pour enrichir ? </a:t>
            </a:r>
            <a:br>
              <a:rPr lang="fr-FR" dirty="0"/>
            </a:br>
            <a:r>
              <a:rPr lang="fr-FR" dirty="0"/>
              <a:t>Mais très peu d’informations</a:t>
            </a:r>
          </a:p>
          <a:p>
            <a:endParaRPr lang="fr-FR"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1678</TotalTime>
  <Words>2476</Words>
  <Application>Microsoft Office PowerPoint</Application>
  <PresentationFormat>Widescreen</PresentationFormat>
  <Paragraphs>404</Paragraphs>
  <Slides>62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Abadi</vt:lpstr>
      <vt:lpstr>Arial</vt:lpstr>
      <vt:lpstr>Calibri</vt:lpstr>
      <vt:lpstr>Calisto MT</vt:lpstr>
      <vt:lpstr>Corbel</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Cartographier le Web et le visualiser…</vt:lpstr>
      <vt:lpstr>PowerPoint Presentation</vt:lpstr>
      <vt:lpstr>II. Croiser Web sémantique et contenus participatifs </vt:lpstr>
      <vt:lpstr>Point de départ </vt:lpstr>
      <vt:lpstr> Mais pour visualiser… il faut des données  un minimum normalisées</vt:lpstr>
      <vt:lpstr>Sources d’enrichissement « auteurs »</vt:lpstr>
      <vt:lpstr>Sources potentielles d’enrichissement « auteurs »</vt:lpstr>
      <vt:lpstr>Informations obtenues via les sites de « référence »  </vt:lpstr>
      <vt:lpstr>Test Wikidata - SPARQL</vt:lpstr>
      <vt:lpstr>Consolidation des données</vt:lpstr>
      <vt:lpstr>Insertion de la liste d’auteurs haïtiens</vt:lpstr>
      <vt:lpstr>Regroupements d’informations via Wikidata</vt:lpstr>
      <vt:lpstr>Regroupements d’informations via le VIAF</vt:lpstr>
      <vt:lpstr>Récupération d’informations clefs</vt:lpstr>
      <vt:lpstr>Filtrage du corpus</vt:lpstr>
      <vt:lpstr>Corpus final</vt:lpstr>
      <vt:lpstr>Mieux décrire les auteurs émergeants </vt:lpstr>
      <vt:lpstr>Noms de lieux, noms de personnes…</vt:lpstr>
      <vt:lpstr>Une mise en co-texte…  Exploration contextuelle</vt:lpstr>
      <vt:lpstr>Agréger et normaliser le tout ?</vt:lpstr>
      <vt:lpstr> III. Normalisation du corpus et structuration en XML-TEI </vt:lpstr>
      <vt:lpstr>PowerPoint Presentation</vt:lpstr>
      <vt:lpstr>PowerPoint Presentation</vt:lpstr>
      <vt:lpstr>Structure du fichier XML-TEI</vt:lpstr>
      <vt:lpstr>Le &lt;teiHeader&gt;</vt:lpstr>
      <vt:lpstr>Des &lt;div&gt;</vt:lpstr>
      <vt:lpstr>Dans les &lt;div&gt;</vt:lpstr>
      <vt:lpstr>PowerPoint Presentation</vt:lpstr>
      <vt:lpstr>PowerPoint Presentation</vt:lpstr>
      <vt:lpstr>Partie 1 </vt:lpstr>
      <vt:lpstr>&lt;div&gt; bio</vt:lpstr>
      <vt:lpstr>&lt;div&gt; biblio</vt:lpstr>
      <vt:lpstr>&lt;div&gt; adresses web </vt:lpstr>
      <vt:lpstr>Fiche d’ Anderson  Dovilas</vt:lpstr>
      <vt:lpstr>PowerPoint Presentation</vt:lpstr>
      <vt:lpstr>PowerPoint Presentation</vt:lpstr>
      <vt:lpstr>PowerPoint Presentation</vt:lpstr>
      <vt:lpstr>PowerPoint Presentation</vt:lpstr>
      <vt:lpstr>PowerPoint Presentation</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Les auteurs sur le Web </vt:lpstr>
      <vt:lpstr>PowerPoint Presentation</vt:lpstr>
      <vt:lpstr>PowerPoint Presentation</vt:lpstr>
      <vt:lpstr>PowerPoint Presentation</vt:lpstr>
      <vt:lpstr>PowerPoint Presentation</vt:lpstr>
      <vt:lpstr>V. Retour d’expérience</vt:lpstr>
      <vt:lpstr>Conclusions </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133</cp:revision>
  <dcterms:created xsi:type="dcterms:W3CDTF">2020-01-21T15:26:20Z</dcterms:created>
  <dcterms:modified xsi:type="dcterms:W3CDTF">2021-01-30T18:28:00Z</dcterms:modified>
</cp:coreProperties>
</file>